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9"/>
  </p:notesMasterIdLst>
  <p:sldIdLst>
    <p:sldId id="256" r:id="rId2"/>
    <p:sldId id="350" r:id="rId3"/>
    <p:sldId id="351" r:id="rId4"/>
    <p:sldId id="352" r:id="rId5"/>
    <p:sldId id="353" r:id="rId6"/>
    <p:sldId id="354" r:id="rId7"/>
    <p:sldId id="358" r:id="rId8"/>
    <p:sldId id="355" r:id="rId9"/>
    <p:sldId id="356" r:id="rId10"/>
    <p:sldId id="266" r:id="rId11"/>
    <p:sldId id="359" r:id="rId12"/>
    <p:sldId id="346" r:id="rId13"/>
    <p:sldId id="345" r:id="rId14"/>
    <p:sldId id="269" r:id="rId15"/>
    <p:sldId id="267" r:id="rId16"/>
    <p:sldId id="270" r:id="rId17"/>
    <p:sldId id="357" r:id="rId18"/>
    <p:sldId id="326" r:id="rId19"/>
    <p:sldId id="279" r:id="rId20"/>
    <p:sldId id="281" r:id="rId21"/>
    <p:sldId id="282" r:id="rId22"/>
    <p:sldId id="283" r:id="rId23"/>
    <p:sldId id="309" r:id="rId24"/>
    <p:sldId id="327" r:id="rId25"/>
    <p:sldId id="328" r:id="rId26"/>
    <p:sldId id="311" r:id="rId27"/>
    <p:sldId id="284" r:id="rId28"/>
    <p:sldId id="285" r:id="rId29"/>
    <p:sldId id="341" r:id="rId30"/>
    <p:sldId id="342" r:id="rId31"/>
    <p:sldId id="305" r:id="rId32"/>
    <p:sldId id="286" r:id="rId33"/>
    <p:sldId id="329" r:id="rId34"/>
    <p:sldId id="287" r:id="rId35"/>
    <p:sldId id="330" r:id="rId36"/>
    <p:sldId id="307" r:id="rId37"/>
    <p:sldId id="312" r:id="rId38"/>
    <p:sldId id="313" r:id="rId39"/>
    <p:sldId id="348" r:id="rId40"/>
    <p:sldId id="360" r:id="rId41"/>
    <p:sldId id="290" r:id="rId42"/>
    <p:sldId id="296" r:id="rId43"/>
    <p:sldId id="297" r:id="rId44"/>
    <p:sldId id="289" r:id="rId45"/>
    <p:sldId id="291" r:id="rId46"/>
    <p:sldId id="293" r:id="rId47"/>
    <p:sldId id="344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99FF"/>
    <a:srgbClr val="FFCC00"/>
    <a:srgbClr val="FFFF00"/>
    <a:srgbClr val="FF00FF"/>
    <a:srgbClr val="00FFFF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82082" autoAdjust="0"/>
  </p:normalViewPr>
  <p:slideViewPr>
    <p:cSldViewPr>
      <p:cViewPr>
        <p:scale>
          <a:sx n="80" d="100"/>
          <a:sy n="80" d="100"/>
        </p:scale>
        <p:origin x="-1620" y="-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01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22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43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79512" y="6243638"/>
            <a:ext cx="5840288" cy="457200"/>
          </a:xfrm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altLang="en-US" smtClean="0"/>
              <a:t>CG III (NPGR010) - J. Křivánek 2015</a:t>
            </a:r>
            <a:endParaRPr lang="en-US" altLang="en-US" dirty="0" smtClean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styly předlohy textu.</a:t>
            </a:r>
          </a:p>
          <a:p>
            <a:pPr lvl="1"/>
            <a:r>
              <a:rPr lang="en-US" altLang="en-US" smtClean="0"/>
              <a:t>Druhá úroveň</a:t>
            </a:r>
          </a:p>
          <a:p>
            <a:pPr lvl="2"/>
            <a:r>
              <a:rPr lang="en-US" altLang="en-US" smtClean="0"/>
              <a:t>Třetí úroveň</a:t>
            </a:r>
          </a:p>
          <a:p>
            <a:pPr lvl="3"/>
            <a:r>
              <a:rPr lang="en-US" altLang="en-US" smtClean="0"/>
              <a:t>Čtvrtá úroveň</a:t>
            </a:r>
          </a:p>
          <a:p>
            <a:pPr lvl="4"/>
            <a:r>
              <a:rPr lang="en-US" altLang="en-US" smtClean="0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mailto:Jaroslav.Krivanek@mff.cuni.cz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8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5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6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9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23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7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25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50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1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Computer Graphics </a:t>
            </a:r>
            <a:r>
              <a:rPr lang="cs-CZ" b="1" dirty="0" smtClean="0"/>
              <a:t>III – </a:t>
            </a:r>
            <a:br>
              <a:rPr lang="cs-CZ" b="1" dirty="0" smtClean="0"/>
            </a:br>
            <a:r>
              <a:rPr lang="cs-CZ" b="1" dirty="0" smtClean="0"/>
              <a:t>			</a:t>
            </a:r>
            <a:r>
              <a:rPr lang="en-US" b="1" dirty="0" smtClean="0"/>
              <a:t>Radiometry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4292600"/>
            <a:ext cx="82296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cs-CZ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cs-CZ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3747" y="5805264"/>
            <a:ext cx="9064757" cy="980728"/>
            <a:chOff x="0" y="5181600"/>
            <a:chExt cx="15494768" cy="167640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36296" y="5181600"/>
              <a:ext cx="1450975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48464" y="5201096"/>
              <a:ext cx="2209800" cy="16569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052720" y="5213350"/>
              <a:ext cx="2133600" cy="164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284968" y="5202238"/>
              <a:ext cx="2209800" cy="165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67744" y="5194766"/>
              <a:ext cx="2212502" cy="1663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2000" y="5196309"/>
              <a:ext cx="2517995" cy="16616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5191680"/>
              <a:ext cx="2221760" cy="1666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r>
              <a:rPr lang="cs-CZ" sz="2000" dirty="0" smtClean="0"/>
              <a:t>Jaroslav Křivánek, MFF UK</a:t>
            </a:r>
          </a:p>
          <a:p>
            <a:pPr eaLnBrk="1" hangingPunct="1"/>
            <a:r>
              <a:rPr lang="en-US" sz="2000" dirty="0" smtClean="0">
                <a:hlinkClick r:id="rId9"/>
              </a:rPr>
              <a:t>Jaroslav.Krivanek@mff.cuni.cz</a:t>
            </a:r>
            <a:endParaRPr lang="cs-CZ" sz="2000" dirty="0" smtClean="0"/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Radiometry and photometry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b="1" dirty="0" smtClean="0"/>
              <a:t>Radiometry</a:t>
            </a:r>
            <a:r>
              <a:rPr lang="en-US" dirty="0" smtClean="0"/>
              <a:t> </a:t>
            </a:r>
            <a:r>
              <a:rPr lang="en-US" dirty="0"/>
              <a:t>is a set of techniques for measuring electromagnetic radiation, including visible light. </a:t>
            </a:r>
            <a:endParaRPr lang="en-US" dirty="0" smtClean="0"/>
          </a:p>
          <a:p>
            <a:r>
              <a:rPr lang="en-US" dirty="0" smtClean="0"/>
              <a:t>Radiometric </a:t>
            </a:r>
            <a:r>
              <a:rPr lang="en-US" dirty="0"/>
              <a:t>techniques in optics characterize the distribution of the radiation's power in space, as opposed to </a:t>
            </a:r>
            <a:r>
              <a:rPr lang="en-US" b="1" dirty="0"/>
              <a:t>photometric </a:t>
            </a:r>
            <a:r>
              <a:rPr lang="en-US" dirty="0"/>
              <a:t>techniques, which characterize the light's interaction with the human eye</a:t>
            </a:r>
            <a:r>
              <a:rPr lang="en-US" dirty="0" smtClean="0"/>
              <a:t>.”  </a:t>
            </a:r>
            <a:br>
              <a:rPr lang="en-US" dirty="0" smtClean="0"/>
            </a:br>
            <a:r>
              <a:rPr lang="en-US" dirty="0" smtClean="0"/>
              <a:t>					</a:t>
            </a:r>
            <a:br>
              <a:rPr lang="en-US" dirty="0" smtClean="0"/>
            </a:br>
            <a:r>
              <a:rPr lang="en-US" dirty="0" smtClean="0"/>
              <a:t>							</a:t>
            </a:r>
            <a:r>
              <a:rPr lang="cs-CZ" dirty="0" smtClean="0"/>
              <a:t>(</a:t>
            </a:r>
            <a:r>
              <a:rPr lang="en-US" dirty="0" smtClean="0"/>
              <a:t>Wikipedia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Radiometry and photometry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79512" y="1340768"/>
            <a:ext cx="4248472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Radiometric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quantities</a:t>
            </a: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latin typeface="+mn-lt"/>
              </a:rPr>
              <a:t>Radiant energy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(</a:t>
            </a:r>
            <a:r>
              <a:rPr lang="cs-CZ" sz="2400" dirty="0" smtClean="0">
                <a:latin typeface="+mn-lt"/>
              </a:rPr>
              <a:t>zářivá energie</a:t>
            </a:r>
            <a:r>
              <a:rPr lang="en-US" sz="2400" dirty="0">
                <a:latin typeface="+mn-lt"/>
              </a:rPr>
              <a:t>)</a:t>
            </a:r>
            <a:r>
              <a:rPr lang="cs-CZ" sz="2400" dirty="0" smtClean="0">
                <a:latin typeface="+mn-lt"/>
              </a:rPr>
              <a:t> – </a:t>
            </a:r>
            <a:r>
              <a:rPr lang="en-US" sz="2400" dirty="0" smtClean="0">
                <a:latin typeface="+mn-lt"/>
              </a:rPr>
              <a:t>Joule</a:t>
            </a:r>
            <a:br>
              <a:rPr lang="en-US" sz="2400" dirty="0" smtClean="0">
                <a:latin typeface="+mn-lt"/>
              </a:rPr>
            </a:br>
            <a:endParaRPr lang="en-US" sz="240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latin typeface="+mn-lt"/>
              </a:rPr>
              <a:t>Radiant flux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(</a:t>
            </a:r>
            <a:r>
              <a:rPr lang="cs-CZ" sz="2400" dirty="0" smtClean="0">
                <a:latin typeface="+mn-lt"/>
              </a:rPr>
              <a:t>zářivý tok</a:t>
            </a:r>
            <a:r>
              <a:rPr lang="en-US" sz="2400" dirty="0">
                <a:latin typeface="+mn-lt"/>
              </a:rPr>
              <a:t>)</a:t>
            </a:r>
            <a:r>
              <a:rPr lang="cs-CZ" sz="2400" dirty="0" smtClean="0">
                <a:latin typeface="+mn-lt"/>
              </a:rPr>
              <a:t> – </a:t>
            </a:r>
            <a:r>
              <a:rPr lang="en-US" sz="2400" dirty="0" smtClean="0">
                <a:latin typeface="+mn-lt"/>
              </a:rPr>
              <a:t>Watt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latin typeface="+mn-lt"/>
              </a:rPr>
              <a:t>Radiant intensity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(</a:t>
            </a:r>
            <a:r>
              <a:rPr lang="cs-CZ" sz="2400" dirty="0" smtClean="0">
                <a:latin typeface="+mn-lt"/>
              </a:rPr>
              <a:t>zářivost</a:t>
            </a:r>
            <a:r>
              <a:rPr lang="en-US" sz="2400" dirty="0" smtClean="0">
                <a:latin typeface="+mn-lt"/>
              </a:rPr>
              <a:t>)</a:t>
            </a:r>
            <a:r>
              <a:rPr lang="cs-CZ" sz="2400" dirty="0" smtClean="0">
                <a:latin typeface="+mn-lt"/>
              </a:rPr>
              <a:t> – </a:t>
            </a:r>
            <a:r>
              <a:rPr lang="en-US" sz="2400" dirty="0">
                <a:latin typeface="+mn-lt"/>
              </a:rPr>
              <a:t>W</a:t>
            </a:r>
            <a:r>
              <a:rPr lang="en-US" sz="2400" dirty="0" smtClean="0">
                <a:latin typeface="+mn-lt"/>
              </a:rPr>
              <a:t>att</a:t>
            </a:r>
            <a:r>
              <a:rPr lang="cs-CZ" sz="2400" dirty="0" smtClean="0">
                <a:latin typeface="+mn-lt"/>
              </a:rPr>
              <a:t>/</a:t>
            </a:r>
            <a:r>
              <a:rPr lang="cs-CZ" sz="2400" dirty="0" err="1" smtClean="0">
                <a:latin typeface="+mn-lt"/>
              </a:rPr>
              <a:t>sr</a:t>
            </a:r>
            <a:endParaRPr lang="en-US" sz="240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i="1" kern="0" dirty="0" smtClean="0">
                <a:latin typeface="+mn-lt"/>
              </a:rPr>
              <a:t>Denoted by subscript </a:t>
            </a:r>
            <a:r>
              <a:rPr lang="en-US" sz="2400" b="1" i="1" kern="0" dirty="0" smtClean="0">
                <a:latin typeface="+mn-lt"/>
              </a:rPr>
              <a:t>e</a:t>
            </a:r>
            <a:endParaRPr kumimoji="0" lang="cs-CZ" sz="24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80520" y="1340768"/>
            <a:ext cx="4283968" cy="256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Photometric quantities</a:t>
            </a: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latin typeface="+mn-lt"/>
              </a:rPr>
              <a:t>Luminous energy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(</a:t>
            </a:r>
            <a:r>
              <a:rPr lang="cs-CZ" sz="2400" dirty="0" smtClean="0">
                <a:latin typeface="+mn-lt"/>
              </a:rPr>
              <a:t>světelná energie</a:t>
            </a:r>
            <a:r>
              <a:rPr lang="en-US" sz="2400" dirty="0" smtClean="0">
                <a:latin typeface="+mn-lt"/>
              </a:rPr>
              <a:t>)</a:t>
            </a:r>
            <a:r>
              <a:rPr lang="cs-CZ" sz="2400" dirty="0" smtClean="0">
                <a:latin typeface="+mn-lt"/>
              </a:rPr>
              <a:t> – </a:t>
            </a:r>
            <a:r>
              <a:rPr lang="en-US" sz="2400" dirty="0" smtClean="0">
                <a:latin typeface="+mn-lt"/>
              </a:rPr>
              <a:t>L</a:t>
            </a:r>
            <a:r>
              <a:rPr lang="en-US" sz="2400" dirty="0" smtClean="0">
                <a:latin typeface="+mn-lt"/>
              </a:rPr>
              <a:t>umen-second, </a:t>
            </a:r>
            <a:r>
              <a:rPr lang="en-US" sz="2400" dirty="0" smtClean="0">
                <a:latin typeface="+mn-lt"/>
              </a:rPr>
              <a:t>a.k.a.</a:t>
            </a:r>
            <a:r>
              <a:rPr lang="cs-CZ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Talbot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latin typeface="+mn-lt"/>
              </a:rPr>
              <a:t>Luminous </a:t>
            </a:r>
            <a:r>
              <a:rPr lang="en-US" sz="2400" dirty="0" smtClean="0">
                <a:latin typeface="+mn-lt"/>
              </a:rPr>
              <a:t>flux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(</a:t>
            </a:r>
            <a:r>
              <a:rPr lang="cs-CZ" sz="2400" dirty="0" smtClean="0">
                <a:latin typeface="+mn-lt"/>
              </a:rPr>
              <a:t>světelný tok</a:t>
            </a:r>
            <a:r>
              <a:rPr lang="en-US" sz="2400" dirty="0">
                <a:latin typeface="+mn-lt"/>
              </a:rPr>
              <a:t>)</a:t>
            </a:r>
            <a:r>
              <a:rPr lang="cs-CZ" sz="2400" dirty="0" smtClean="0">
                <a:latin typeface="+mn-lt"/>
              </a:rPr>
              <a:t> – </a:t>
            </a:r>
            <a:r>
              <a:rPr lang="en-US" sz="2400" dirty="0" smtClean="0">
                <a:latin typeface="+mn-lt"/>
              </a:rPr>
              <a:t>Lumen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latin typeface="+mn-lt"/>
              </a:rPr>
              <a:t>Luminous intensity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(</a:t>
            </a:r>
            <a:r>
              <a:rPr lang="cs-CZ" sz="2400" dirty="0" smtClean="0">
                <a:latin typeface="+mn-lt"/>
              </a:rPr>
              <a:t>svítivost</a:t>
            </a:r>
            <a:r>
              <a:rPr lang="en-US" sz="2400" dirty="0">
                <a:latin typeface="+mn-lt"/>
              </a:rPr>
              <a:t>)</a:t>
            </a:r>
            <a:r>
              <a:rPr lang="cs-CZ" sz="2400" dirty="0" smtClean="0">
                <a:latin typeface="+mn-lt"/>
              </a:rPr>
              <a:t> – </a:t>
            </a:r>
            <a:r>
              <a:rPr lang="en-US" sz="2400" dirty="0" smtClean="0">
                <a:latin typeface="+mn-lt"/>
              </a:rPr>
              <a:t>candela</a:t>
            </a:r>
            <a:endParaRPr lang="cs-CZ" sz="240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kern="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i="1" kern="0" dirty="0" smtClean="0">
                <a:latin typeface="+mn-lt"/>
              </a:rPr>
              <a:t>Denoted by subscript </a:t>
            </a:r>
            <a:r>
              <a:rPr lang="cs-CZ" sz="2400" b="1" i="1" kern="0" dirty="0" smtClean="0">
                <a:latin typeface="+mn-lt"/>
              </a:rPr>
              <a:t>v </a:t>
            </a:r>
            <a:endParaRPr kumimoji="0" lang="cs-CZ" sz="24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45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between photo- and radiometric quantities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r>
              <a:rPr lang="en-US" b="1" dirty="0" smtClean="0"/>
              <a:t>Spectral luminous efficiency</a:t>
            </a:r>
            <a:r>
              <a:rPr lang="cs-CZ" dirty="0" smtClean="0"/>
              <a:t> K(</a:t>
            </a:r>
            <a:r>
              <a:rPr lang="cs-CZ" dirty="0" smtClean="0">
                <a:latin typeface="Symbol" pitchFamily="18" charset="2"/>
              </a:rPr>
              <a:t>l</a:t>
            </a:r>
            <a:r>
              <a:rPr lang="cs-CZ" dirty="0" smtClean="0"/>
              <a:t>)</a:t>
            </a:r>
          </a:p>
          <a:p>
            <a:pPr lvl="1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6019673" y="3746031"/>
            <a:ext cx="5796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n-lt"/>
              </a:rPr>
              <a:t>Source</a:t>
            </a:r>
            <a:r>
              <a:rPr lang="cs-CZ" sz="1600" dirty="0" smtClean="0">
                <a:latin typeface="+mn-lt"/>
              </a:rPr>
              <a:t>:  </a:t>
            </a:r>
            <a:r>
              <a:rPr lang="en-US" sz="1600" dirty="0" smtClean="0">
                <a:latin typeface="+mn-lt"/>
              </a:rPr>
              <a:t>M. </a:t>
            </a:r>
            <a:r>
              <a:rPr lang="en-US" sz="1600" dirty="0" err="1" smtClean="0">
                <a:latin typeface="+mn-lt"/>
              </a:rPr>
              <a:t>Proch</a:t>
            </a:r>
            <a:r>
              <a:rPr lang="cs-CZ" sz="1600" dirty="0" err="1" smtClean="0">
                <a:latin typeface="+mn-lt"/>
              </a:rPr>
              <a:t>ázka</a:t>
            </a:r>
            <a:r>
              <a:rPr lang="cs-CZ" sz="1600" dirty="0" smtClean="0">
                <a:latin typeface="+mn-lt"/>
              </a:rPr>
              <a:t>: </a:t>
            </a:r>
            <a:r>
              <a:rPr lang="en-US" sz="1600" dirty="0" err="1" smtClean="0">
                <a:latin typeface="+mn-lt"/>
              </a:rPr>
              <a:t>Optika</a:t>
            </a:r>
            <a:r>
              <a:rPr lang="en-US" sz="1600" dirty="0" smtClean="0">
                <a:latin typeface="+mn-lt"/>
              </a:rPr>
              <a:t> pro </a:t>
            </a:r>
            <a:r>
              <a:rPr lang="en-US" sz="1600" dirty="0" err="1" smtClean="0">
                <a:latin typeface="+mn-lt"/>
              </a:rPr>
              <a:t>po</a:t>
            </a:r>
            <a:r>
              <a:rPr lang="cs-CZ" sz="1600" dirty="0" smtClean="0">
                <a:latin typeface="+mn-lt"/>
              </a:rPr>
              <a:t>čí</a:t>
            </a:r>
            <a:r>
              <a:rPr lang="en-US" sz="1600" dirty="0" err="1" smtClean="0">
                <a:latin typeface="+mn-lt"/>
              </a:rPr>
              <a:t>ta</a:t>
            </a:r>
            <a:r>
              <a:rPr lang="cs-CZ" sz="1600" dirty="0" smtClean="0">
                <a:latin typeface="+mn-lt"/>
              </a:rPr>
              <a:t>č</a:t>
            </a:r>
            <a:r>
              <a:rPr lang="en-US" sz="1600" dirty="0" err="1" smtClean="0">
                <a:latin typeface="+mn-lt"/>
              </a:rPr>
              <a:t>ovou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grafiku</a:t>
            </a:r>
            <a:endParaRPr lang="cs-CZ" sz="1600" dirty="0" smtClean="0">
              <a:latin typeface="+mn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graphicFrame>
        <p:nvGraphicFramePr>
          <p:cNvPr id="175106" name="Object 4"/>
          <p:cNvGraphicFramePr>
            <a:graphicFrameLocks noChangeAspect="1"/>
          </p:cNvGraphicFramePr>
          <p:nvPr/>
        </p:nvGraphicFramePr>
        <p:xfrm>
          <a:off x="3757613" y="2181225"/>
          <a:ext cx="16541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86" name="Equation" r:id="rId3" imgW="876240" imgH="431640" progId="Equation.3">
                  <p:embed/>
                </p:oleObj>
              </mc:Choice>
              <mc:Fallback>
                <p:oleObj name="Equation" r:id="rId3" imgW="87624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7613" y="2181225"/>
                        <a:ext cx="1654175" cy="81438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5" cstate="print"/>
          <a:srcRect t="6130"/>
          <a:stretch>
            <a:fillRect/>
          </a:stretch>
        </p:blipFill>
        <p:spPr bwMode="auto">
          <a:xfrm>
            <a:off x="1304925" y="3140968"/>
            <a:ext cx="6534150" cy="330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http://www.societyofrobots.com/images/sensors_color_spectrum.gif"/>
          <p:cNvPicPr>
            <a:picLocks noChangeAspect="1" noChangeArrowheads="1"/>
          </p:cNvPicPr>
          <p:nvPr/>
        </p:nvPicPr>
        <p:blipFill>
          <a:blip r:embed="rId6" cstate="print"/>
          <a:srcRect t="69357" b="23707"/>
          <a:stretch>
            <a:fillRect/>
          </a:stretch>
        </p:blipFill>
        <p:spPr bwMode="auto">
          <a:xfrm>
            <a:off x="2843808" y="5445224"/>
            <a:ext cx="3816424" cy="72008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5220072" y="3645024"/>
            <a:ext cx="108012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cs-CZ" sz="1000" dirty="0" smtClean="0">
                <a:latin typeface="Arial" pitchFamily="34" charset="0"/>
                <a:cs typeface="Arial" pitchFamily="34" charset="0"/>
              </a:rPr>
              <a:t>skotopické vidění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220072" y="3832380"/>
            <a:ext cx="1008112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cs-CZ" sz="1000" dirty="0" smtClean="0">
                <a:latin typeface="Arial" pitchFamily="34" charset="0"/>
                <a:cs typeface="Arial" pitchFamily="34" charset="0"/>
              </a:rPr>
              <a:t>fotopické vidění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between photo- and radiometric quantities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30725"/>
          </a:xfrm>
        </p:spPr>
        <p:txBody>
          <a:bodyPr/>
          <a:lstStyle/>
          <a:p>
            <a:endParaRPr lang="cs-CZ" dirty="0" smtClean="0"/>
          </a:p>
          <a:p>
            <a:r>
              <a:rPr lang="en-US" dirty="0" smtClean="0"/>
              <a:t>Visual response to a spectrum</a:t>
            </a:r>
            <a:r>
              <a:rPr lang="cs-CZ" dirty="0" smtClean="0"/>
              <a:t>: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lvl="1"/>
            <a:endParaRPr lang="en-US" dirty="0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217863" y="2781300"/>
          <a:ext cx="27813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62" name="Equation" r:id="rId3" imgW="1473120" imgH="482400" progId="Equation.3">
                  <p:embed/>
                </p:oleObj>
              </mc:Choice>
              <mc:Fallback>
                <p:oleObj name="Equation" r:id="rId3" imgW="147312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863" y="2781300"/>
                        <a:ext cx="2781300" cy="9112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between photo- and radiometric quantities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r>
              <a:rPr lang="en-US" b="1" dirty="0" smtClean="0"/>
              <a:t>Relative spectral luminous efficiency</a:t>
            </a:r>
            <a:r>
              <a:rPr lang="cs-CZ" dirty="0" smtClean="0"/>
              <a:t> V(</a:t>
            </a:r>
            <a:r>
              <a:rPr lang="cs-CZ" dirty="0" smtClean="0">
                <a:latin typeface="Symbol" pitchFamily="18" charset="2"/>
              </a:rPr>
              <a:t>l</a:t>
            </a:r>
            <a:r>
              <a:rPr lang="cs-CZ" dirty="0" smtClean="0"/>
              <a:t>)</a:t>
            </a:r>
          </a:p>
          <a:p>
            <a:pPr lvl="1"/>
            <a:r>
              <a:rPr lang="en-US" dirty="0" smtClean="0"/>
              <a:t>Sensitivity of the eye to light of wavelength </a:t>
            </a:r>
            <a:r>
              <a:rPr lang="cs-CZ" dirty="0" smtClean="0">
                <a:latin typeface="Symbol" pitchFamily="18" charset="2"/>
              </a:rPr>
              <a:t>l</a:t>
            </a:r>
            <a:r>
              <a:rPr lang="cs-CZ" dirty="0" smtClean="0"/>
              <a:t> </a:t>
            </a:r>
            <a:r>
              <a:rPr lang="en-US" dirty="0" smtClean="0"/>
              <a:t>relative to the peak sensitivity at </a:t>
            </a:r>
            <a:r>
              <a:rPr lang="cs-CZ" dirty="0" err="1" smtClean="0">
                <a:latin typeface="Symbol" pitchFamily="18" charset="2"/>
              </a:rPr>
              <a:t>l</a:t>
            </a:r>
            <a:r>
              <a:rPr lang="cs-CZ" baseline="-25000" dirty="0" err="1" smtClean="0">
                <a:latin typeface="+mj-lt"/>
              </a:rPr>
              <a:t>max</a:t>
            </a:r>
            <a:r>
              <a:rPr lang="cs-CZ" baseline="-25000" dirty="0" smtClean="0">
                <a:latin typeface="+mj-lt"/>
              </a:rPr>
              <a:t> </a:t>
            </a:r>
            <a:r>
              <a:rPr lang="cs-CZ" dirty="0" smtClean="0"/>
              <a:t>= 555 </a:t>
            </a:r>
            <a:r>
              <a:rPr lang="cs-CZ" dirty="0" err="1" smtClean="0"/>
              <a:t>nm</a:t>
            </a:r>
            <a:r>
              <a:rPr lang="cs-CZ" dirty="0" smtClean="0"/>
              <a:t> (</a:t>
            </a:r>
            <a:r>
              <a:rPr lang="en-US" dirty="0" smtClean="0"/>
              <a:t>for photopic vision</a:t>
            </a:r>
            <a:r>
              <a:rPr lang="cs-CZ" dirty="0" smtClean="0"/>
              <a:t>).</a:t>
            </a:r>
          </a:p>
          <a:p>
            <a:pPr lvl="1"/>
            <a:r>
              <a:rPr lang="cs-CZ" dirty="0" smtClean="0"/>
              <a:t>CIE standard 1924</a:t>
            </a:r>
          </a:p>
          <a:p>
            <a:pPr lvl="1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6019673" y="3746031"/>
            <a:ext cx="5796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n-lt"/>
              </a:rPr>
              <a:t>Source</a:t>
            </a:r>
            <a:r>
              <a:rPr lang="cs-CZ" sz="1600" dirty="0" smtClean="0">
                <a:latin typeface="+mn-lt"/>
              </a:rPr>
              <a:t>:  </a:t>
            </a:r>
            <a:r>
              <a:rPr lang="en-US" sz="1600" dirty="0" smtClean="0">
                <a:latin typeface="+mn-lt"/>
              </a:rPr>
              <a:t>M. </a:t>
            </a:r>
            <a:r>
              <a:rPr lang="en-US" sz="1600" dirty="0" err="1" smtClean="0">
                <a:latin typeface="+mn-lt"/>
              </a:rPr>
              <a:t>Proch</a:t>
            </a:r>
            <a:r>
              <a:rPr lang="cs-CZ" sz="1600" dirty="0" err="1" smtClean="0">
                <a:latin typeface="+mn-lt"/>
              </a:rPr>
              <a:t>ázka</a:t>
            </a:r>
            <a:r>
              <a:rPr lang="cs-CZ" sz="1600" dirty="0" smtClean="0">
                <a:latin typeface="+mn-lt"/>
              </a:rPr>
              <a:t>: </a:t>
            </a:r>
            <a:r>
              <a:rPr lang="en-US" sz="1600" dirty="0" err="1" smtClean="0">
                <a:latin typeface="+mn-lt"/>
              </a:rPr>
              <a:t>Optika</a:t>
            </a:r>
            <a:r>
              <a:rPr lang="en-US" sz="1600" dirty="0" smtClean="0">
                <a:latin typeface="+mn-lt"/>
              </a:rPr>
              <a:t> pro </a:t>
            </a:r>
            <a:r>
              <a:rPr lang="en-US" sz="1600" dirty="0" err="1" smtClean="0">
                <a:latin typeface="+mn-lt"/>
              </a:rPr>
              <a:t>po</a:t>
            </a:r>
            <a:r>
              <a:rPr lang="cs-CZ" sz="1600" dirty="0" smtClean="0">
                <a:latin typeface="+mn-lt"/>
              </a:rPr>
              <a:t>čí</a:t>
            </a:r>
            <a:r>
              <a:rPr lang="en-US" sz="1600" dirty="0" err="1" smtClean="0">
                <a:latin typeface="+mn-lt"/>
              </a:rPr>
              <a:t>ta</a:t>
            </a:r>
            <a:r>
              <a:rPr lang="cs-CZ" sz="1600" dirty="0" smtClean="0">
                <a:latin typeface="+mn-lt"/>
              </a:rPr>
              <a:t>č</a:t>
            </a:r>
            <a:r>
              <a:rPr lang="en-US" sz="1600" dirty="0" err="1" smtClean="0">
                <a:latin typeface="+mn-lt"/>
              </a:rPr>
              <a:t>ovou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grafiku</a:t>
            </a:r>
            <a:endParaRPr lang="cs-CZ" sz="1600" dirty="0" smtClean="0">
              <a:latin typeface="+mn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 t="8479"/>
          <a:stretch>
            <a:fillRect/>
          </a:stretch>
        </p:blipFill>
        <p:spPr bwMode="auto">
          <a:xfrm>
            <a:off x="1475656" y="3212976"/>
            <a:ext cx="6472894" cy="310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http://www.societyofrobots.com/images/sensors_color_spectrum.gif"/>
          <p:cNvPicPr>
            <a:picLocks noChangeAspect="1" noChangeArrowheads="1"/>
          </p:cNvPicPr>
          <p:nvPr/>
        </p:nvPicPr>
        <p:blipFill>
          <a:blip r:embed="rId3" cstate="print"/>
          <a:srcRect t="69357" b="23707"/>
          <a:stretch>
            <a:fillRect/>
          </a:stretch>
        </p:blipFill>
        <p:spPr bwMode="auto">
          <a:xfrm>
            <a:off x="3059832" y="5373216"/>
            <a:ext cx="3456384" cy="144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between photo- and radiometric quantities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Radiometry</a:t>
            </a:r>
            <a:endParaRPr lang="cs-CZ" b="1" dirty="0" smtClean="0"/>
          </a:p>
          <a:p>
            <a:pPr lvl="1"/>
            <a:r>
              <a:rPr lang="en-US" dirty="0" smtClean="0"/>
              <a:t>More fundamental</a:t>
            </a:r>
            <a:r>
              <a:rPr lang="cs-CZ" dirty="0" smtClean="0"/>
              <a:t> – </a:t>
            </a:r>
            <a:r>
              <a:rPr lang="en-US" dirty="0" smtClean="0"/>
              <a:t>photometric quantities can all be derived from the radiometric ones</a:t>
            </a:r>
            <a:endParaRPr lang="cs-CZ" dirty="0" smtClean="0"/>
          </a:p>
          <a:p>
            <a:endParaRPr lang="cs-CZ" dirty="0" smtClean="0"/>
          </a:p>
          <a:p>
            <a:r>
              <a:rPr lang="en-US" b="1" dirty="0" smtClean="0"/>
              <a:t>Photometry</a:t>
            </a:r>
            <a:endParaRPr lang="cs-CZ" b="1" dirty="0" smtClean="0"/>
          </a:p>
          <a:p>
            <a:pPr lvl="1"/>
            <a:r>
              <a:rPr lang="en-US" dirty="0" smtClean="0"/>
              <a:t>Longer history</a:t>
            </a:r>
            <a:r>
              <a:rPr lang="cs-CZ" dirty="0" smtClean="0"/>
              <a:t> – </a:t>
            </a:r>
            <a:r>
              <a:rPr lang="en-US" dirty="0" smtClean="0"/>
              <a:t>studied through psychophysical </a:t>
            </a:r>
            <a:r>
              <a:rPr lang="cs-CZ" dirty="0" smtClean="0"/>
              <a:t>(</a:t>
            </a:r>
            <a:r>
              <a:rPr lang="en-US" dirty="0" smtClean="0"/>
              <a:t>empirical</a:t>
            </a:r>
            <a:r>
              <a:rPr lang="cs-CZ" dirty="0" smtClean="0"/>
              <a:t>) </a:t>
            </a:r>
            <a:r>
              <a:rPr lang="en-US" dirty="0" smtClean="0"/>
              <a:t>studies long </a:t>
            </a:r>
            <a:r>
              <a:rPr lang="en-US" dirty="0" smtClean="0"/>
              <a:t>before </a:t>
            </a:r>
            <a:r>
              <a:rPr lang="cs-CZ" dirty="0" smtClean="0"/>
              <a:t>Maxwell</a:t>
            </a:r>
            <a:r>
              <a:rPr lang="en-US" dirty="0" smtClean="0"/>
              <a:t> equations came into being.</a:t>
            </a:r>
            <a:endParaRPr lang="cs-CZ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Radiometric quantities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Transport theory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pPr eaLnBrk="1" hangingPunct="1"/>
            <a:r>
              <a:rPr lang="en-US" dirty="0" smtClean="0"/>
              <a:t>Empirical theory describing flow of “energy” in space</a:t>
            </a:r>
            <a:endParaRPr lang="cs-CZ" b="1" dirty="0" smtClean="0"/>
          </a:p>
          <a:p>
            <a:pPr eaLnBrk="1" hangingPunct="1"/>
            <a:r>
              <a:rPr lang="en-US" b="1" dirty="0" smtClean="0"/>
              <a:t>Assumption:</a:t>
            </a:r>
          </a:p>
          <a:p>
            <a:pPr lvl="1" eaLnBrk="1" hangingPunct="1"/>
            <a:r>
              <a:rPr lang="en-US" dirty="0" smtClean="0"/>
              <a:t>Energy </a:t>
            </a:r>
            <a:r>
              <a:rPr lang="en-US" dirty="0" smtClean="0"/>
              <a:t>is continuous, infinitesimally divisible</a:t>
            </a:r>
            <a:endParaRPr lang="cs-CZ" dirty="0" smtClean="0"/>
          </a:p>
          <a:p>
            <a:pPr lvl="1" eaLnBrk="1" hangingPunct="1"/>
            <a:r>
              <a:rPr lang="en-US" dirty="0" smtClean="0"/>
              <a:t>Needs to be taken so we can use derivatives to define quantities</a:t>
            </a:r>
            <a:endParaRPr lang="cs-CZ" dirty="0" smtClean="0"/>
          </a:p>
          <a:p>
            <a:pPr eaLnBrk="1" hangingPunct="1"/>
            <a:r>
              <a:rPr lang="en-US" dirty="0" smtClean="0"/>
              <a:t>Intuition of the “energy flow”</a:t>
            </a:r>
            <a:endParaRPr lang="cs-CZ" dirty="0" smtClean="0"/>
          </a:p>
          <a:p>
            <a:pPr lvl="1" eaLnBrk="1" hangingPunct="1"/>
            <a:r>
              <a:rPr lang="en-US" dirty="0" smtClean="0"/>
              <a:t>Particles flying through space</a:t>
            </a:r>
            <a:endParaRPr lang="cs-CZ" dirty="0" smtClean="0"/>
          </a:p>
          <a:p>
            <a:pPr lvl="1" eaLnBrk="1" hangingPunct="1"/>
            <a:r>
              <a:rPr lang="en-US" dirty="0" smtClean="0"/>
              <a:t>No mutual interactions </a:t>
            </a:r>
            <a:r>
              <a:rPr lang="cs-CZ" dirty="0" smtClean="0"/>
              <a:t>(</a:t>
            </a:r>
            <a:r>
              <a:rPr lang="en-US" dirty="0" smtClean="0"/>
              <a:t>implies linear superposition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en-US" dirty="0" smtClean="0"/>
              <a:t>Energy density proportional to the density of particles</a:t>
            </a:r>
            <a:endParaRPr lang="cs-CZ" dirty="0" smtClean="0"/>
          </a:p>
          <a:p>
            <a:pPr lvl="1" eaLnBrk="1" hangingPunct="1"/>
            <a:r>
              <a:rPr lang="en-US" dirty="0" smtClean="0"/>
              <a:t>This intuition is abstract, empirical, and has nothing to do with photons and quantum </a:t>
            </a:r>
            <a:r>
              <a:rPr lang="en-US" dirty="0" smtClean="0"/>
              <a:t>theory</a:t>
            </a:r>
            <a:endParaRPr lang="cs-CZ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09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Radiant energy </a:t>
            </a:r>
            <a:r>
              <a:rPr lang="cs-CZ" dirty="0" smtClean="0"/>
              <a:t>– </a:t>
            </a:r>
            <a:r>
              <a:rPr lang="cs-CZ" i="1" dirty="0" smtClean="0"/>
              <a:t>Q</a:t>
            </a:r>
            <a:r>
              <a:rPr lang="cs-CZ" dirty="0" smtClean="0"/>
              <a:t> </a:t>
            </a:r>
            <a:r>
              <a:rPr lang="en-US" dirty="0" smtClean="0"/>
              <a:t>[</a:t>
            </a:r>
            <a:r>
              <a:rPr lang="en-US" i="1" dirty="0" smtClean="0"/>
              <a:t>J</a:t>
            </a:r>
            <a:r>
              <a:rPr lang="en-US" dirty="0" smtClean="0"/>
              <a:t>]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r>
              <a:rPr lang="en-US" b="1" dirty="0" smtClean="0"/>
              <a:t>Unit</a:t>
            </a:r>
            <a:r>
              <a:rPr lang="cs-CZ" dirty="0" smtClean="0"/>
              <a:t>: Joule, </a:t>
            </a:r>
            <a:r>
              <a:rPr lang="cs-CZ" i="1" dirty="0" smtClean="0"/>
              <a:t>J</a:t>
            </a:r>
          </a:p>
        </p:txBody>
      </p:sp>
      <p:sp>
        <p:nvSpPr>
          <p:cNvPr id="5" name="Freeform 4"/>
          <p:cNvSpPr/>
          <p:nvPr/>
        </p:nvSpPr>
        <p:spPr>
          <a:xfrm>
            <a:off x="4860032" y="3429000"/>
            <a:ext cx="3581400" cy="1583267"/>
          </a:xfrm>
          <a:custGeom>
            <a:avLst/>
            <a:gdLst>
              <a:gd name="connsiteX0" fmla="*/ 3581400 w 3581400"/>
              <a:gd name="connsiteY0" fmla="*/ 84667 h 1583267"/>
              <a:gd name="connsiteX1" fmla="*/ 1841500 w 3581400"/>
              <a:gd name="connsiteY1" fmla="*/ 160867 h 1583267"/>
              <a:gd name="connsiteX2" fmla="*/ 1257300 w 3581400"/>
              <a:gd name="connsiteY2" fmla="*/ 1049867 h 1583267"/>
              <a:gd name="connsiteX3" fmla="*/ 0 w 3581400"/>
              <a:gd name="connsiteY3" fmla="*/ 1583267 h 158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1583267">
                <a:moveTo>
                  <a:pt x="3581400" y="84667"/>
                </a:moveTo>
                <a:cubicBezTo>
                  <a:pt x="2905125" y="42333"/>
                  <a:pt x="2228850" y="0"/>
                  <a:pt x="1841500" y="160867"/>
                </a:cubicBezTo>
                <a:cubicBezTo>
                  <a:pt x="1454150" y="321734"/>
                  <a:pt x="1564217" y="812800"/>
                  <a:pt x="1257300" y="1049867"/>
                </a:cubicBezTo>
                <a:cubicBezTo>
                  <a:pt x="950383" y="1286934"/>
                  <a:pt x="241300" y="1570567"/>
                  <a:pt x="0" y="1583267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15616" y="2276872"/>
            <a:ext cx="3785011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eaLnBrk="1" hangingPunct="1"/>
            <a:r>
              <a:rPr lang="cs-CZ" sz="2800" i="1" dirty="0" smtClean="0">
                <a:latin typeface="+mn-lt"/>
              </a:rPr>
              <a:t>Q </a:t>
            </a:r>
            <a:r>
              <a:rPr lang="cs-CZ" sz="2800" dirty="0" smtClean="0">
                <a:latin typeface="+mn-lt"/>
              </a:rPr>
              <a:t>(</a:t>
            </a:r>
            <a:r>
              <a:rPr lang="cs-CZ" sz="2800" i="1" dirty="0" smtClean="0">
                <a:latin typeface="+mn-lt"/>
              </a:rPr>
              <a:t>S</a:t>
            </a:r>
            <a:r>
              <a:rPr lang="cs-CZ" sz="2800" dirty="0" smtClean="0">
                <a:latin typeface="+mn-lt"/>
              </a:rPr>
              <a:t>, </a:t>
            </a:r>
            <a:r>
              <a:rPr lang="en-US" sz="2800" dirty="0" smtClean="0">
                <a:latin typeface="+mn-lt"/>
              </a:rPr>
              <a:t>&lt;</a:t>
            </a:r>
            <a:r>
              <a:rPr lang="en-US" sz="2800" i="1" dirty="0" smtClean="0">
                <a:latin typeface="+mn-lt"/>
              </a:rPr>
              <a:t>t</a:t>
            </a:r>
            <a:r>
              <a:rPr lang="en-US" sz="2800" baseline="-25000" dirty="0" smtClean="0">
                <a:latin typeface="+mn-lt"/>
              </a:rPr>
              <a:t>1</a:t>
            </a:r>
            <a:r>
              <a:rPr lang="en-US" sz="2800" dirty="0" smtClean="0">
                <a:latin typeface="+mn-lt"/>
              </a:rPr>
              <a:t>, </a:t>
            </a:r>
            <a:r>
              <a:rPr lang="en-US" sz="2800" i="1" dirty="0" smtClean="0">
                <a:latin typeface="+mn-lt"/>
              </a:rPr>
              <a:t>t</a:t>
            </a:r>
            <a:r>
              <a:rPr lang="en-US" sz="2800" baseline="-25000" dirty="0" smtClean="0">
                <a:latin typeface="+mn-lt"/>
              </a:rPr>
              <a:t>2</a:t>
            </a:r>
            <a:r>
              <a:rPr lang="en-US" sz="2800" dirty="0" smtClean="0">
                <a:latin typeface="+mn-lt"/>
              </a:rPr>
              <a:t>&gt;</a:t>
            </a:r>
            <a:r>
              <a:rPr lang="cs-CZ" sz="2800" dirty="0" smtClean="0">
                <a:latin typeface="+mj-lt"/>
              </a:rPr>
              <a:t>, </a:t>
            </a:r>
            <a:r>
              <a:rPr lang="en-US" sz="2800" dirty="0" smtClean="0">
                <a:latin typeface="+mj-lt"/>
              </a:rPr>
              <a:t>&lt;</a:t>
            </a:r>
            <a:r>
              <a:rPr lang="cs-CZ" sz="2800" dirty="0" smtClean="0">
                <a:latin typeface="Symbol" pitchFamily="18" charset="2"/>
              </a:rPr>
              <a:t>l</a:t>
            </a:r>
            <a:r>
              <a:rPr lang="en-US" sz="2800" baseline="-25000" dirty="0" smtClean="0">
                <a:latin typeface="+mj-lt"/>
              </a:rPr>
              <a:t>1</a:t>
            </a:r>
            <a:r>
              <a:rPr lang="cs-CZ" sz="2800" dirty="0" smtClean="0">
                <a:latin typeface="+mj-lt"/>
              </a:rPr>
              <a:t>, </a:t>
            </a:r>
            <a:r>
              <a:rPr lang="cs-CZ" sz="2800" dirty="0" smtClean="0">
                <a:latin typeface="Symbol" pitchFamily="18" charset="2"/>
              </a:rPr>
              <a:t>l</a:t>
            </a:r>
            <a:r>
              <a:rPr lang="en-US" sz="2800" baseline="-25000" dirty="0" smtClean="0">
                <a:latin typeface="+mj-lt"/>
              </a:rPr>
              <a:t>2</a:t>
            </a:r>
            <a:r>
              <a:rPr lang="en-US" sz="2800" dirty="0" smtClean="0">
                <a:latin typeface="+mj-lt"/>
              </a:rPr>
              <a:t>&gt;)</a:t>
            </a:r>
            <a:endParaRPr lang="cs-CZ" sz="2800" dirty="0" smtClean="0"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555776" y="1628800"/>
            <a:ext cx="648072" cy="72008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03848" y="1340768"/>
            <a:ext cx="18565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n-lt"/>
              </a:rPr>
              <a:t>Time interval</a:t>
            </a:r>
            <a:endParaRPr lang="en-US" sz="2200" dirty="0"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763688" y="2708920"/>
            <a:ext cx="504056" cy="864096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39752" y="3284984"/>
            <a:ext cx="2539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n-lt"/>
              </a:rPr>
              <a:t>Surface in </a:t>
            </a:r>
            <a:r>
              <a:rPr lang="cs-CZ" sz="2200" dirty="0" smtClean="0">
                <a:latin typeface="+mn-lt"/>
              </a:rPr>
              <a:t>3D </a:t>
            </a:r>
          </a:p>
          <a:p>
            <a:r>
              <a:rPr lang="cs-CZ" sz="2200" dirty="0" smtClean="0">
                <a:latin typeface="+mn-lt"/>
              </a:rPr>
              <a:t>(</a:t>
            </a:r>
            <a:r>
              <a:rPr lang="en-US" sz="2200" dirty="0" smtClean="0">
                <a:latin typeface="+mn-lt"/>
              </a:rPr>
              <a:t>imaginary or real</a:t>
            </a:r>
            <a:r>
              <a:rPr lang="cs-CZ" sz="2200" dirty="0" smtClean="0">
                <a:latin typeface="+mn-lt"/>
              </a:rPr>
              <a:t>)</a:t>
            </a:r>
            <a:endParaRPr lang="en-US" sz="2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74650" y="3471391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i="1" dirty="0" smtClean="0">
                <a:latin typeface="+mn-lt"/>
              </a:rPr>
              <a:t>S</a:t>
            </a:r>
            <a:endParaRPr lang="en-US" sz="2400" dirty="0">
              <a:latin typeface="+mn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668344" y="3212976"/>
            <a:ext cx="28803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020272" y="3284984"/>
            <a:ext cx="36004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020272" y="3284984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444208" y="3573016"/>
            <a:ext cx="28803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156176" y="4077072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084168" y="3645024"/>
            <a:ext cx="14401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364088" y="4581128"/>
            <a:ext cx="100811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5148064" y="4653136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516216" y="3212976"/>
            <a:ext cx="64807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7668344" y="3212976"/>
            <a:ext cx="43204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7668344" y="3212976"/>
            <a:ext cx="72008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724128" y="450912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5004048" y="4869160"/>
            <a:ext cx="100811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3995936" y="1916832"/>
            <a:ext cx="504056" cy="432048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499992" y="1700808"/>
            <a:ext cx="26965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n-lt"/>
              </a:rPr>
              <a:t>Wavelength interval</a:t>
            </a:r>
            <a:endParaRPr lang="en-US" sz="2200" dirty="0">
              <a:latin typeface="+mn-lt"/>
            </a:endParaRPr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Spectral radiant energy </a:t>
            </a:r>
            <a:r>
              <a:rPr lang="cs-CZ" dirty="0" smtClean="0"/>
              <a:t>– </a:t>
            </a:r>
            <a:r>
              <a:rPr lang="cs-CZ" i="1" dirty="0" smtClean="0"/>
              <a:t>Q</a:t>
            </a:r>
            <a:r>
              <a:rPr lang="cs-CZ" dirty="0" smtClean="0"/>
              <a:t> </a:t>
            </a:r>
            <a:r>
              <a:rPr lang="en-US" dirty="0" smtClean="0"/>
              <a:t>[</a:t>
            </a:r>
            <a:r>
              <a:rPr lang="en-US" i="1" dirty="0" smtClean="0"/>
              <a:t>J</a:t>
            </a:r>
            <a:r>
              <a:rPr lang="en-US" dirty="0" smtClean="0"/>
              <a:t>]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79296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Energy of light at a specific wavelength</a:t>
            </a:r>
            <a:endParaRPr lang="cs-CZ" dirty="0" smtClean="0"/>
          </a:p>
          <a:p>
            <a:pPr lvl="1" eaLnBrk="1" hangingPunct="1"/>
            <a:r>
              <a:rPr lang="cs-CZ" dirty="0" smtClean="0"/>
              <a:t>„</a:t>
            </a:r>
            <a:r>
              <a:rPr lang="en-US" dirty="0" smtClean="0"/>
              <a:t>Density of energy w.r.t wavelength</a:t>
            </a:r>
            <a:r>
              <a:rPr lang="cs-CZ" dirty="0" smtClean="0"/>
              <a:t>“</a:t>
            </a:r>
            <a:endParaRPr lang="en-US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r>
              <a:rPr lang="en-US" dirty="0" smtClean="0"/>
              <a:t>We will leave out the subscript and argument </a:t>
            </a:r>
            <a:r>
              <a:rPr lang="cs-CZ" dirty="0" smtClean="0">
                <a:latin typeface="Symbol" pitchFamily="18" charset="2"/>
              </a:rPr>
              <a:t>l</a:t>
            </a:r>
            <a:r>
              <a:rPr lang="cs-CZ" dirty="0" smtClean="0"/>
              <a:t> </a:t>
            </a:r>
            <a:r>
              <a:rPr lang="en-US" dirty="0" smtClean="0"/>
              <a:t>for brevity </a:t>
            </a:r>
          </a:p>
          <a:p>
            <a:pPr lvl="1" eaLnBrk="1" hangingPunct="1"/>
            <a:r>
              <a:rPr lang="en-US" dirty="0" smtClean="0"/>
              <a:t>We always consider spectral quantities in image synthesis</a:t>
            </a:r>
          </a:p>
          <a:p>
            <a:pPr eaLnBrk="1" hangingPunct="1"/>
            <a:endParaRPr lang="en-US" i="1" u="sng" dirty="0" smtClean="0"/>
          </a:p>
          <a:p>
            <a:pPr eaLnBrk="1" hangingPunct="1"/>
            <a:r>
              <a:rPr lang="en-US" b="1" dirty="0" smtClean="0"/>
              <a:t>Photometric quantity</a:t>
            </a:r>
            <a:r>
              <a:rPr lang="cs-CZ" dirty="0" smtClean="0"/>
              <a:t>:</a:t>
            </a:r>
          </a:p>
          <a:p>
            <a:pPr lvl="1" eaLnBrk="1" hangingPunct="1"/>
            <a:r>
              <a:rPr lang="en-US" dirty="0" smtClean="0"/>
              <a:t>Luminous</a:t>
            </a:r>
            <a:r>
              <a:rPr lang="cs-CZ" dirty="0" smtClean="0"/>
              <a:t> </a:t>
            </a:r>
            <a:r>
              <a:rPr lang="en-US" dirty="0" smtClean="0"/>
              <a:t>energy</a:t>
            </a:r>
            <a:r>
              <a:rPr lang="cs-CZ" dirty="0" smtClean="0"/>
              <a:t>, </a:t>
            </a:r>
            <a:r>
              <a:rPr lang="en-US" dirty="0" smtClean="0"/>
              <a:t>unit </a:t>
            </a:r>
            <a:r>
              <a:rPr lang="en-US" dirty="0" smtClean="0"/>
              <a:t>L</a:t>
            </a:r>
            <a:r>
              <a:rPr lang="en-US" dirty="0" smtClean="0"/>
              <a:t>umen-second aka </a:t>
            </a:r>
            <a:r>
              <a:rPr lang="en-US" dirty="0" smtClean="0"/>
              <a:t>Talbot</a:t>
            </a:r>
          </a:p>
        </p:txBody>
      </p:sp>
      <p:graphicFrame>
        <p:nvGraphicFramePr>
          <p:cNvPr id="5529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181586"/>
              </p:ext>
            </p:extLst>
          </p:nvPr>
        </p:nvGraphicFramePr>
        <p:xfrm>
          <a:off x="450850" y="2708275"/>
          <a:ext cx="8340725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77" name="Rovnice" r:id="rId3" imgW="3822480" imgH="520560" progId="Equation.3">
                  <p:embed/>
                </p:oleObj>
              </mc:Choice>
              <mc:Fallback>
                <p:oleObj name="Rovnice" r:id="rId3" imgW="3822480" imgH="520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2708275"/>
                        <a:ext cx="8340725" cy="11366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Direction</a:t>
            </a:r>
            <a:r>
              <a:rPr lang="cs-CZ" b="1" dirty="0" smtClean="0"/>
              <a:t>, </a:t>
            </a:r>
            <a:r>
              <a:rPr lang="en-US" b="1" dirty="0" smtClean="0"/>
              <a:t>solid angle</a:t>
            </a:r>
            <a:r>
              <a:rPr lang="cs-CZ" b="1" dirty="0" smtClean="0"/>
              <a:t>, </a:t>
            </a:r>
            <a:r>
              <a:rPr lang="en-US" b="1" dirty="0" smtClean="0"/>
              <a:t>spherical integrals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7188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Radiant flux</a:t>
            </a:r>
            <a:r>
              <a:rPr lang="cs-CZ" dirty="0" smtClean="0"/>
              <a:t> (</a:t>
            </a:r>
            <a:r>
              <a:rPr lang="en-US" dirty="0" smtClean="0"/>
              <a:t>power</a:t>
            </a:r>
            <a:r>
              <a:rPr lang="cs-CZ" dirty="0" smtClean="0"/>
              <a:t>)</a:t>
            </a:r>
            <a:r>
              <a:rPr lang="en-US" dirty="0" smtClean="0"/>
              <a:t> – </a:t>
            </a:r>
            <a:r>
              <a:rPr lang="el-GR" dirty="0" smtClean="0"/>
              <a:t>Φ</a:t>
            </a:r>
            <a:r>
              <a:rPr lang="en-US" dirty="0" smtClean="0"/>
              <a:t> [</a:t>
            </a:r>
            <a:r>
              <a:rPr lang="en-US" i="1" dirty="0" smtClean="0"/>
              <a:t>W</a:t>
            </a:r>
            <a:r>
              <a:rPr lang="en-US" dirty="0" smtClean="0"/>
              <a:t>]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quickly does energy </a:t>
            </a:r>
            <a:r>
              <a:rPr lang="cs-CZ" dirty="0" smtClean="0"/>
              <a:t>„</a:t>
            </a:r>
            <a:r>
              <a:rPr lang="en-US" dirty="0" smtClean="0"/>
              <a:t>flow</a:t>
            </a:r>
            <a:r>
              <a:rPr lang="cs-CZ" dirty="0" smtClean="0"/>
              <a:t>“ </a:t>
            </a:r>
            <a:r>
              <a:rPr lang="en-US" dirty="0" smtClean="0"/>
              <a:t>from/to surface</a:t>
            </a:r>
            <a:r>
              <a:rPr lang="cs-CZ" dirty="0" smtClean="0"/>
              <a:t> </a:t>
            </a:r>
            <a:r>
              <a:rPr lang="cs-CZ" i="1" dirty="0" smtClean="0"/>
              <a:t>S</a:t>
            </a:r>
            <a:r>
              <a:rPr lang="cs-CZ" dirty="0" smtClean="0"/>
              <a:t>?</a:t>
            </a:r>
          </a:p>
          <a:p>
            <a:pPr lvl="1" eaLnBrk="1" hangingPunct="1"/>
            <a:r>
              <a:rPr lang="cs-CZ" dirty="0" smtClean="0"/>
              <a:t>„</a:t>
            </a:r>
            <a:r>
              <a:rPr lang="en-US" dirty="0" smtClean="0"/>
              <a:t>Energy density w.r.t. time</a:t>
            </a:r>
            <a:r>
              <a:rPr lang="cs-CZ" dirty="0" smtClean="0"/>
              <a:t>“</a:t>
            </a:r>
          </a:p>
          <a:p>
            <a:pPr eaLnBrk="1" hangingPunct="1"/>
            <a:endParaRPr lang="cs-CZ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r>
              <a:rPr lang="en-US" b="1" dirty="0" smtClean="0"/>
              <a:t>Unit</a:t>
            </a:r>
            <a:r>
              <a:rPr lang="cs-CZ" dirty="0" smtClean="0"/>
              <a:t>: Watt </a:t>
            </a:r>
            <a:r>
              <a:rPr lang="cs-CZ" i="1" dirty="0" smtClean="0"/>
              <a:t>– W</a:t>
            </a:r>
          </a:p>
          <a:p>
            <a:pPr eaLnBrk="1" hangingPunct="1"/>
            <a:r>
              <a:rPr lang="en-US" b="1" dirty="0" smtClean="0"/>
              <a:t>Photometric quantity</a:t>
            </a:r>
            <a:r>
              <a:rPr lang="en-US" dirty="0" smtClean="0"/>
              <a:t>:</a:t>
            </a:r>
            <a:endParaRPr lang="cs-CZ" dirty="0" smtClean="0"/>
          </a:p>
          <a:p>
            <a:pPr lvl="1" eaLnBrk="1" hangingPunct="1"/>
            <a:r>
              <a:rPr lang="en-US" sz="2400" dirty="0" smtClean="0"/>
              <a:t>Luminous</a:t>
            </a:r>
            <a:r>
              <a:rPr lang="cs-CZ" sz="2400" dirty="0" smtClean="0"/>
              <a:t> flux, </a:t>
            </a:r>
            <a:r>
              <a:rPr lang="en-US" sz="2400" dirty="0" smtClean="0"/>
              <a:t>unit </a:t>
            </a:r>
            <a:r>
              <a:rPr lang="cs-CZ" sz="2400" dirty="0" smtClean="0"/>
              <a:t>Lumen</a:t>
            </a:r>
            <a:endParaRPr lang="en-US" sz="2400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930" y="2780928"/>
            <a:ext cx="7978140" cy="10591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Irradiance</a:t>
            </a:r>
            <a:r>
              <a:rPr lang="cs-CZ" dirty="0" smtClean="0"/>
              <a:t>– </a:t>
            </a:r>
            <a:r>
              <a:rPr lang="cs-CZ" i="1" dirty="0" smtClean="0"/>
              <a:t>E</a:t>
            </a:r>
            <a:r>
              <a:rPr lang="cs-CZ" dirty="0" smtClean="0"/>
              <a:t> </a:t>
            </a:r>
            <a:r>
              <a:rPr lang="en-US" dirty="0" smtClean="0"/>
              <a:t>[W.m</a:t>
            </a:r>
            <a:r>
              <a:rPr lang="en-US" baseline="30000" dirty="0" smtClean="0"/>
              <a:t>-2</a:t>
            </a:r>
            <a:r>
              <a:rPr lang="en-US" dirty="0" smtClean="0"/>
              <a:t>]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97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What is the spatial flux density at a given point </a:t>
            </a:r>
            <a:r>
              <a:rPr lang="en-US" b="1" dirty="0" smtClean="0"/>
              <a:t>x</a:t>
            </a:r>
            <a:r>
              <a:rPr lang="en-US" dirty="0" smtClean="0"/>
              <a:t> on a surface </a:t>
            </a:r>
            <a:r>
              <a:rPr lang="en-US" i="1" dirty="0" smtClean="0"/>
              <a:t>S</a:t>
            </a:r>
            <a:r>
              <a:rPr lang="cs-CZ" dirty="0" smtClean="0"/>
              <a:t>? </a:t>
            </a:r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Always defined w.r.t some point </a:t>
            </a:r>
            <a:r>
              <a:rPr lang="cs-CZ" b="1" dirty="0" smtClean="0"/>
              <a:t>x</a:t>
            </a:r>
            <a:r>
              <a:rPr lang="cs-CZ" dirty="0" smtClean="0"/>
              <a:t> </a:t>
            </a:r>
            <a:r>
              <a:rPr lang="en-US" dirty="0" smtClean="0"/>
              <a:t>on </a:t>
            </a:r>
            <a:r>
              <a:rPr lang="cs-CZ" i="1" dirty="0" smtClean="0"/>
              <a:t>S</a:t>
            </a:r>
            <a:r>
              <a:rPr lang="cs-CZ" dirty="0" smtClean="0"/>
              <a:t> </a:t>
            </a:r>
            <a:r>
              <a:rPr lang="en-US" dirty="0" smtClean="0"/>
              <a:t>with a specified surface normal</a:t>
            </a:r>
            <a:r>
              <a:rPr lang="cs-CZ" dirty="0" smtClean="0"/>
              <a:t> </a:t>
            </a:r>
            <a:r>
              <a:rPr lang="cs-CZ" i="1" dirty="0" smtClean="0"/>
              <a:t>N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Irradiance DOES depend on </a:t>
            </a:r>
            <a:r>
              <a:rPr lang="cs-CZ" b="1" i="1" dirty="0" smtClean="0"/>
              <a:t>N</a:t>
            </a:r>
            <a:r>
              <a:rPr lang="cs-CZ" b="1" dirty="0" smtClean="0"/>
              <a:t>(x)</a:t>
            </a:r>
            <a:r>
              <a:rPr lang="cs-CZ" dirty="0" smtClean="0"/>
              <a:t>  (</a:t>
            </a:r>
            <a:r>
              <a:rPr lang="en-US" dirty="0" smtClean="0"/>
              <a:t>Lambert law</a:t>
            </a:r>
            <a:r>
              <a:rPr lang="cs-CZ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We’re only interested in light arriving from the “outside” of the surface (given by the orientation of the normal).</a:t>
            </a:r>
            <a:endParaRPr lang="cs-CZ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2060" y="2276871"/>
            <a:ext cx="6659880" cy="10820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Irradiance </a:t>
            </a:r>
            <a:r>
              <a:rPr lang="cs-CZ" dirty="0" smtClean="0"/>
              <a:t>– </a:t>
            </a:r>
            <a:r>
              <a:rPr lang="cs-CZ" i="1" dirty="0" smtClean="0"/>
              <a:t>E</a:t>
            </a:r>
            <a:r>
              <a:rPr lang="cs-CZ" dirty="0" smtClean="0"/>
              <a:t> </a:t>
            </a:r>
            <a:r>
              <a:rPr lang="en-US" dirty="0" smtClean="0"/>
              <a:t>[W.m</a:t>
            </a:r>
            <a:r>
              <a:rPr lang="en-US" baseline="30000" dirty="0" smtClean="0"/>
              <a:t>-2</a:t>
            </a:r>
            <a:r>
              <a:rPr lang="en-US" dirty="0" smtClean="0"/>
              <a:t>]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97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Unit</a:t>
            </a:r>
            <a:r>
              <a:rPr lang="cs-CZ" dirty="0" smtClean="0"/>
              <a:t>: Watt </a:t>
            </a:r>
            <a:r>
              <a:rPr lang="en-US" dirty="0" smtClean="0"/>
              <a:t>per meter squared </a:t>
            </a:r>
            <a:r>
              <a:rPr lang="cs-CZ" i="1" dirty="0" smtClean="0"/>
              <a:t>– W</a:t>
            </a:r>
            <a:r>
              <a:rPr lang="en-US" dirty="0" smtClean="0"/>
              <a:t>.</a:t>
            </a:r>
            <a:r>
              <a:rPr lang="en-US" i="1" dirty="0" smtClean="0"/>
              <a:t>m</a:t>
            </a:r>
            <a:r>
              <a:rPr lang="en-US" baseline="30000" dirty="0" smtClean="0"/>
              <a:t>-2</a:t>
            </a:r>
            <a:endParaRPr lang="cs-CZ" i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Photometric </a:t>
            </a:r>
            <a:r>
              <a:rPr lang="en-US" b="1" dirty="0" smtClean="0"/>
              <a:t>quantity</a:t>
            </a:r>
            <a:r>
              <a:rPr lang="en-US" dirty="0" smtClean="0"/>
              <a:t>:</a:t>
            </a: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Illuminance</a:t>
            </a:r>
            <a:r>
              <a:rPr lang="cs-CZ" sz="2400" dirty="0" smtClean="0"/>
              <a:t>, </a:t>
            </a:r>
            <a:r>
              <a:rPr lang="en-US" sz="2400" dirty="0" smtClean="0"/>
              <a:t>unit </a:t>
            </a:r>
            <a:r>
              <a:rPr lang="cs-CZ" sz="2400" dirty="0" smtClean="0"/>
              <a:t>Lux = lumen.m</a:t>
            </a:r>
            <a:r>
              <a:rPr lang="cs-CZ" sz="2400" baseline="30000" dirty="0" smtClean="0"/>
              <a:t>-2</a:t>
            </a:r>
          </a:p>
          <a:p>
            <a:pPr lvl="1" eaLnBrk="1" hangingPunct="1">
              <a:lnSpc>
                <a:spcPct val="90000"/>
              </a:lnSpc>
            </a:pPr>
            <a:endParaRPr lang="cs-CZ" sz="2400" baseline="30000" dirty="0" smtClean="0"/>
          </a:p>
          <a:p>
            <a:pPr lvl="1" eaLnBrk="1" hangingPunct="1">
              <a:lnSpc>
                <a:spcPct val="90000"/>
              </a:lnSpc>
            </a:pPr>
            <a:endParaRPr lang="cs-CZ" sz="2400" baseline="30000" dirty="0" smtClean="0"/>
          </a:p>
          <a:p>
            <a:pPr lvl="1" eaLnBrk="1" hangingPunct="1">
              <a:lnSpc>
                <a:spcPct val="90000"/>
              </a:lnSpc>
            </a:pPr>
            <a:endParaRPr lang="cs-CZ" sz="2400" baseline="30000" dirty="0" smtClean="0"/>
          </a:p>
          <a:p>
            <a:pPr lvl="1" eaLnBrk="1" hangingPunct="1">
              <a:lnSpc>
                <a:spcPct val="90000"/>
              </a:lnSpc>
            </a:pPr>
            <a:endParaRPr lang="cs-CZ" sz="2400" baseline="30000" dirty="0" smtClean="0"/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429000"/>
            <a:ext cx="13811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3968" y="4293096"/>
            <a:ext cx="22044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j-lt"/>
              </a:rPr>
              <a:t>light </a:t>
            </a:r>
            <a:r>
              <a:rPr lang="cs-CZ" sz="2200" dirty="0" smtClean="0">
                <a:latin typeface="+mj-lt"/>
              </a:rPr>
              <a:t>meter</a:t>
            </a:r>
            <a:endParaRPr lang="en-US" sz="2200" dirty="0" smtClean="0">
              <a:latin typeface="+mj-lt"/>
            </a:endParaRPr>
          </a:p>
          <a:p>
            <a:r>
              <a:rPr lang="en-US" sz="2200" dirty="0" smtClean="0">
                <a:latin typeface="+mj-lt"/>
              </a:rPr>
              <a:t>(</a:t>
            </a:r>
            <a:r>
              <a:rPr lang="en-US" sz="2200" dirty="0" err="1" smtClean="0">
                <a:latin typeface="+mj-lt"/>
              </a:rPr>
              <a:t>cz</a:t>
            </a:r>
            <a:r>
              <a:rPr lang="en-US" sz="2200" dirty="0" smtClean="0">
                <a:latin typeface="+mj-lt"/>
              </a:rPr>
              <a:t>: </a:t>
            </a:r>
            <a:r>
              <a:rPr lang="cs-CZ" sz="2200" dirty="0" smtClean="0">
                <a:latin typeface="+mj-lt"/>
              </a:rPr>
              <a:t>expozimetr</a:t>
            </a:r>
            <a:r>
              <a:rPr lang="en-US" sz="2200" dirty="0">
                <a:latin typeface="+mj-lt"/>
              </a:rPr>
              <a:t>)</a:t>
            </a:r>
            <a:endParaRPr lang="cs-CZ" sz="2200" dirty="0" smtClean="0">
              <a:latin typeface="+mj-lt"/>
            </a:endParaRPr>
          </a:p>
          <a:p>
            <a:endParaRPr lang="en-US" sz="2200" i="1" dirty="0">
              <a:latin typeface="+mj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Lambert cosine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Johan </a:t>
            </a:r>
            <a:r>
              <a:rPr lang="en-US" dirty="0" err="1" smtClean="0"/>
              <a:t>Heindrich</a:t>
            </a:r>
            <a:r>
              <a:rPr lang="cs-CZ" dirty="0" smtClean="0"/>
              <a:t> </a:t>
            </a:r>
            <a:r>
              <a:rPr lang="cs-CZ" dirty="0" smtClean="0"/>
              <a:t>Lambert, </a:t>
            </a:r>
            <a:r>
              <a:rPr lang="cs-CZ" i="1" dirty="0" err="1" smtClean="0"/>
              <a:t>Photometria</a:t>
            </a:r>
            <a:r>
              <a:rPr lang="cs-CZ" i="1" dirty="0" smtClean="0"/>
              <a:t>, 1760</a:t>
            </a:r>
            <a:endParaRPr lang="en-US" i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39752" y="299695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39752" y="314935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39752" y="3284984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39752" y="342900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39752" y="358140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39752" y="371703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39752" y="3861048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39752" y="4013448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339752" y="414908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2000" y="2924944"/>
            <a:ext cx="0" cy="12961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01" name="Object 4"/>
          <p:cNvGraphicFramePr>
            <a:graphicFrameLocks noChangeAspect="1"/>
          </p:cNvGraphicFramePr>
          <p:nvPr/>
        </p:nvGraphicFramePr>
        <p:xfrm>
          <a:off x="4073525" y="4935538"/>
          <a:ext cx="99695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1" name="Rovnice" r:id="rId3" imgW="457200" imgH="393480" progId="Equation.3">
                  <p:embed/>
                </p:oleObj>
              </mc:Choice>
              <mc:Fallback>
                <p:oleObj name="Rovnice" r:id="rId3" imgW="45720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525" y="4935538"/>
                        <a:ext cx="996950" cy="85883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271372" y="328498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Symbol" pitchFamily="18" charset="2"/>
              </a:rPr>
              <a:t>F</a:t>
            </a:r>
            <a:endParaRPr lang="en-US" sz="2400" dirty="0" smtClean="0">
              <a:latin typeface="Symbol" pitchFamily="18" charset="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85090" y="2350041"/>
            <a:ext cx="3738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i="1" dirty="0" smtClean="0">
                <a:latin typeface="+mn-lt"/>
              </a:rPr>
              <a:t>A</a:t>
            </a:r>
            <a:endParaRPr lang="en-US" sz="2200" i="1" dirty="0" smtClean="0">
              <a:latin typeface="+mn-lt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Lambert cosine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Johan </a:t>
            </a:r>
            <a:r>
              <a:rPr lang="cs-CZ" dirty="0" err="1" smtClean="0"/>
              <a:t>Heindrich</a:t>
            </a:r>
            <a:r>
              <a:rPr lang="cs-CZ" dirty="0" smtClean="0"/>
              <a:t> Lambert, </a:t>
            </a:r>
            <a:r>
              <a:rPr lang="cs-CZ" i="1" dirty="0" err="1" smtClean="0"/>
              <a:t>Photometria</a:t>
            </a:r>
            <a:r>
              <a:rPr lang="cs-CZ" i="1" dirty="0" smtClean="0"/>
              <a:t>, 1760</a:t>
            </a:r>
            <a:endParaRPr lang="en-US" i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39752" y="299695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39752" y="314935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39752" y="3284984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39752" y="342900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39752" y="358140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39752" y="371703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39752" y="3861048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39752" y="4013448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339752" y="414908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2000" y="2924944"/>
            <a:ext cx="0" cy="1296144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85090" y="2350041"/>
            <a:ext cx="3738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i="1" dirty="0" smtClean="0">
                <a:latin typeface="+mn-lt"/>
              </a:rPr>
              <a:t>A</a:t>
            </a:r>
            <a:endParaRPr lang="en-US" sz="2200" i="1" dirty="0" smtClean="0">
              <a:latin typeface="+mn-lt"/>
            </a:endParaRPr>
          </a:p>
        </p:txBody>
      </p:sp>
      <p:graphicFrame>
        <p:nvGraphicFramePr>
          <p:cNvPr id="51201" name="Object 4"/>
          <p:cNvGraphicFramePr>
            <a:graphicFrameLocks noChangeAspect="1"/>
          </p:cNvGraphicFramePr>
          <p:nvPr/>
        </p:nvGraphicFramePr>
        <p:xfrm>
          <a:off x="3381375" y="4935538"/>
          <a:ext cx="238125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70" name="Rovnice" r:id="rId3" imgW="1091880" imgH="393480" progId="Equation.3">
                  <p:embed/>
                </p:oleObj>
              </mc:Choice>
              <mc:Fallback>
                <p:oleObj name="Rovnice" r:id="rId3" imgW="10918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5" y="4935538"/>
                        <a:ext cx="2381250" cy="85883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 flipV="1">
            <a:off x="4572000" y="2924944"/>
            <a:ext cx="720080" cy="1296144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71372" y="328498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Symbol" pitchFamily="18" charset="2"/>
              </a:rPr>
              <a:t>F</a:t>
            </a:r>
            <a:endParaRPr lang="en-US" sz="2400" dirty="0" smtClean="0">
              <a:latin typeface="Symbol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51170" y="4149080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Symbol" pitchFamily="18" charset="2"/>
              </a:rPr>
              <a:t>q</a:t>
            </a:r>
            <a:endParaRPr lang="en-US" sz="2400" dirty="0" smtClean="0">
              <a:latin typeface="Symbol" pitchFamily="18" charset="2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572000" y="4221088"/>
            <a:ext cx="1224136" cy="50405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76056" y="2350041"/>
            <a:ext cx="16161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i="1" dirty="0" smtClean="0">
                <a:latin typeface="+mn-lt"/>
              </a:rPr>
              <a:t>A</a:t>
            </a:r>
            <a:r>
              <a:rPr lang="en-US" sz="2200" i="1" dirty="0" smtClean="0">
                <a:latin typeface="+mn-lt"/>
              </a:rPr>
              <a:t>’=A / </a:t>
            </a:r>
            <a:r>
              <a:rPr lang="en-US" sz="2200" i="1" dirty="0" err="1" smtClean="0">
                <a:latin typeface="+mn-lt"/>
              </a:rPr>
              <a:t>c</a:t>
            </a:r>
            <a:r>
              <a:rPr lang="en-US" sz="2200" dirty="0" err="1" smtClean="0">
                <a:latin typeface="+mn-lt"/>
              </a:rPr>
              <a:t>os</a:t>
            </a:r>
            <a:r>
              <a:rPr lang="en-US" sz="2200" i="1" dirty="0" err="1" smtClean="0">
                <a:latin typeface="Symbol" pitchFamily="18" charset="2"/>
              </a:rPr>
              <a:t>q</a:t>
            </a:r>
            <a:endParaRPr lang="en-US" sz="2200" i="1" dirty="0" smtClean="0">
              <a:latin typeface="Symbol" pitchFamily="18" charset="2"/>
            </a:endParaRP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Radiant exitance</a:t>
            </a:r>
            <a:r>
              <a:rPr lang="cs-CZ" dirty="0" smtClean="0"/>
              <a:t> – </a:t>
            </a:r>
            <a:r>
              <a:rPr lang="cs-CZ" i="1" dirty="0" smtClean="0"/>
              <a:t>B</a:t>
            </a:r>
            <a:r>
              <a:rPr lang="cs-CZ" dirty="0" smtClean="0"/>
              <a:t> </a:t>
            </a:r>
            <a:r>
              <a:rPr lang="en-US" dirty="0" smtClean="0"/>
              <a:t>[W.m</a:t>
            </a:r>
            <a:r>
              <a:rPr lang="en-US" baseline="30000" dirty="0" smtClean="0"/>
              <a:t>-2</a:t>
            </a:r>
            <a:r>
              <a:rPr lang="en-US" dirty="0" smtClean="0"/>
              <a:t>]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8875"/>
            <a:ext cx="8229600" cy="4646613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/>
              <a:t>Same as irradiance, except that it describes </a:t>
            </a:r>
            <a:r>
              <a:rPr lang="en-US" sz="2400" i="1" dirty="0" smtClean="0"/>
              <a:t>exitant</a:t>
            </a:r>
            <a:r>
              <a:rPr lang="en-US" sz="2400" dirty="0" smtClean="0"/>
              <a:t> radiation</a:t>
            </a:r>
            <a:r>
              <a:rPr lang="cs-CZ" sz="2400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The exitant radiation can either be directly emitted (if the surface is a light source) or reflected.</a:t>
            </a:r>
            <a:endParaRPr lang="cs-CZ" sz="2400" dirty="0" smtClean="0"/>
          </a:p>
          <a:p>
            <a:pPr lvl="1" eaLnBrk="1" hangingPunct="1">
              <a:lnSpc>
                <a:spcPct val="90000"/>
              </a:lnSpc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Common name</a:t>
            </a:r>
            <a:r>
              <a:rPr lang="cs-CZ" dirty="0" smtClean="0"/>
              <a:t>: </a:t>
            </a:r>
            <a:r>
              <a:rPr lang="cs-CZ" b="1" dirty="0" smtClean="0"/>
              <a:t>radiosity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Denoted</a:t>
            </a:r>
            <a:r>
              <a:rPr lang="cs-CZ" dirty="0" smtClean="0"/>
              <a:t>: </a:t>
            </a:r>
            <a:r>
              <a:rPr lang="cs-CZ" i="1" dirty="0" smtClean="0"/>
              <a:t>B</a:t>
            </a:r>
            <a:r>
              <a:rPr lang="cs-CZ" dirty="0" smtClean="0"/>
              <a:t>, </a:t>
            </a:r>
            <a:r>
              <a:rPr lang="cs-CZ" i="1" dirty="0" smtClean="0"/>
              <a:t>M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Unit</a:t>
            </a:r>
            <a:r>
              <a:rPr lang="cs-CZ" dirty="0" smtClean="0"/>
              <a:t>: Watt </a:t>
            </a:r>
            <a:r>
              <a:rPr lang="en-US" dirty="0" smtClean="0"/>
              <a:t>per meter squared </a:t>
            </a:r>
            <a:r>
              <a:rPr lang="cs-CZ" i="1" dirty="0" smtClean="0"/>
              <a:t>– </a:t>
            </a:r>
            <a:r>
              <a:rPr lang="cs-CZ" dirty="0" smtClean="0"/>
              <a:t>W</a:t>
            </a:r>
            <a:r>
              <a:rPr lang="en-US" dirty="0" smtClean="0"/>
              <a:t>.m</a:t>
            </a:r>
            <a:r>
              <a:rPr lang="en-US" baseline="30000" dirty="0" smtClean="0"/>
              <a:t>-2</a:t>
            </a:r>
            <a:endParaRPr lang="cs-CZ" i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Photometric quantity</a:t>
            </a:r>
            <a:r>
              <a:rPr lang="cs-CZ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Luminosity, </a:t>
            </a:r>
            <a:r>
              <a:rPr lang="en-US" sz="2400" dirty="0" smtClean="0"/>
              <a:t>unit </a:t>
            </a:r>
            <a:r>
              <a:rPr lang="cs-CZ" sz="2400" dirty="0" smtClean="0"/>
              <a:t>Lux = lumen.m</a:t>
            </a:r>
            <a:r>
              <a:rPr lang="cs-CZ" sz="2400" baseline="30000" dirty="0" smtClean="0"/>
              <a:t>-2</a:t>
            </a:r>
            <a:endParaRPr lang="en-US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76672"/>
            <a:ext cx="2818581" cy="249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Radiant intensity</a:t>
            </a:r>
            <a:r>
              <a:rPr lang="cs-CZ" dirty="0" smtClean="0"/>
              <a:t> – </a:t>
            </a:r>
            <a:r>
              <a:rPr lang="cs-CZ" i="1" dirty="0" smtClean="0"/>
              <a:t>I</a:t>
            </a:r>
            <a:r>
              <a:rPr lang="cs-CZ" dirty="0" smtClean="0"/>
              <a:t> </a:t>
            </a:r>
            <a:r>
              <a:rPr lang="en-US" dirty="0" smtClean="0"/>
              <a:t>[W.sr</a:t>
            </a:r>
            <a:r>
              <a:rPr lang="en-US" baseline="30000" dirty="0" smtClean="0"/>
              <a:t>-1</a:t>
            </a:r>
            <a:r>
              <a:rPr lang="en-US" dirty="0" smtClean="0"/>
              <a:t>]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Angular flux density in direction</a:t>
            </a:r>
            <a:r>
              <a:rPr lang="cs-CZ" dirty="0" smtClean="0"/>
              <a:t> </a:t>
            </a:r>
            <a:r>
              <a:rPr lang="cs-CZ" dirty="0" smtClean="0">
                <a:latin typeface="Symbol" pitchFamily="18" charset="2"/>
              </a:rPr>
              <a:t>w</a:t>
            </a:r>
            <a:endParaRPr lang="cs-CZ" dirty="0" smtClean="0"/>
          </a:p>
          <a:p>
            <a:pPr eaLnBrk="1" hangingPunct="1">
              <a:lnSpc>
                <a:spcPct val="90000"/>
              </a:lnSpc>
            </a:pPr>
            <a:endParaRPr lang="cs-CZ" i="1" u="sng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en-US" b="1" dirty="0" smtClean="0"/>
              <a:t>Definition:</a:t>
            </a:r>
            <a:r>
              <a:rPr lang="en-US" dirty="0" smtClean="0"/>
              <a:t> Radiant intensity is the power per unit solid angle emitted by a point source.</a:t>
            </a:r>
            <a:endParaRPr lang="cs-CZ" dirty="0" smtClean="0"/>
          </a:p>
          <a:p>
            <a:pPr eaLnBrk="1" hangingPunct="1">
              <a:lnSpc>
                <a:spcPct val="90000"/>
              </a:lnSpc>
            </a:pPr>
            <a:endParaRPr lang="cs-CZ" i="1" u="sng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Unit</a:t>
            </a:r>
            <a:r>
              <a:rPr lang="cs-CZ" dirty="0" smtClean="0"/>
              <a:t>: Watt </a:t>
            </a:r>
            <a:r>
              <a:rPr lang="en-US" dirty="0" smtClean="0"/>
              <a:t>per steradian </a:t>
            </a:r>
            <a:r>
              <a:rPr lang="cs-CZ" i="1" dirty="0" smtClean="0"/>
              <a:t>– W</a:t>
            </a:r>
            <a:r>
              <a:rPr lang="en-US" dirty="0" smtClean="0"/>
              <a:t>.</a:t>
            </a:r>
            <a:r>
              <a:rPr lang="cs-CZ" dirty="0" err="1" smtClean="0"/>
              <a:t>sr</a:t>
            </a:r>
            <a:r>
              <a:rPr lang="en-US" baseline="30000" dirty="0" smtClean="0"/>
              <a:t>-</a:t>
            </a:r>
            <a:r>
              <a:rPr lang="cs-CZ" baseline="30000" dirty="0" smtClean="0"/>
              <a:t>1</a:t>
            </a:r>
            <a:endParaRPr lang="cs-CZ" i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Photometric quantity</a:t>
            </a:r>
            <a:endParaRPr lang="cs-CZ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Luminous</a:t>
            </a:r>
            <a:r>
              <a:rPr lang="cs-CZ" sz="2400" dirty="0" smtClean="0"/>
              <a:t> intensity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dirty="0" smtClean="0"/>
              <a:t>unit Candela </a:t>
            </a:r>
            <a:r>
              <a:rPr lang="cs-CZ" sz="2400" dirty="0" smtClean="0"/>
              <a:t>(cd</a:t>
            </a:r>
            <a:r>
              <a:rPr lang="en-US" sz="2400" dirty="0" smtClean="0"/>
              <a:t> </a:t>
            </a:r>
            <a:r>
              <a:rPr lang="cs-CZ" sz="2400" dirty="0" smtClean="0"/>
              <a:t>=</a:t>
            </a:r>
            <a:r>
              <a:rPr lang="en-US" sz="2400" dirty="0" smtClean="0"/>
              <a:t> </a:t>
            </a:r>
            <a:r>
              <a:rPr lang="cs-CZ" sz="2400" dirty="0" smtClean="0"/>
              <a:t>lumen.sr</a:t>
            </a:r>
            <a:r>
              <a:rPr lang="cs-CZ" sz="2400" baseline="30000" dirty="0" smtClean="0"/>
              <a:t>-1</a:t>
            </a:r>
            <a:r>
              <a:rPr lang="cs-CZ" sz="2400" dirty="0" smtClean="0"/>
              <a:t>),</a:t>
            </a:r>
            <a:r>
              <a:rPr lang="en-US" sz="2400" dirty="0" smtClean="0"/>
              <a:t> </a:t>
            </a:r>
            <a:r>
              <a:rPr lang="en-US" sz="2400" b="1" dirty="0" smtClean="0"/>
              <a:t>SI base unit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039461"/>
              </p:ext>
            </p:extLst>
          </p:nvPr>
        </p:nvGraphicFramePr>
        <p:xfrm>
          <a:off x="3008560" y="2060848"/>
          <a:ext cx="1995488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2" name="Rovnice" r:id="rId4" imgW="914400" imgH="393480" progId="Equation.3">
                  <p:embed/>
                </p:oleObj>
              </mc:Choice>
              <mc:Fallback>
                <p:oleObj name="Rovnice" r:id="rId4" imgW="91440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560" y="2060848"/>
                        <a:ext cx="1995488" cy="85883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Point light sources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363272" cy="4968875"/>
          </a:xfrm>
        </p:spPr>
        <p:txBody>
          <a:bodyPr/>
          <a:lstStyle/>
          <a:p>
            <a:pPr eaLnBrk="1" hangingPunct="1"/>
            <a:r>
              <a:rPr lang="en-US" dirty="0" smtClean="0"/>
              <a:t>Light emitted from a single point</a:t>
            </a:r>
          </a:p>
          <a:p>
            <a:pPr lvl="1" eaLnBrk="1" hangingPunct="1"/>
            <a:r>
              <a:rPr lang="en-US" dirty="0"/>
              <a:t>M</a:t>
            </a:r>
            <a:r>
              <a:rPr lang="en-US" dirty="0" smtClean="0"/>
              <a:t>athematical idealization, does not exist in nature</a:t>
            </a:r>
            <a:endParaRPr lang="cs-CZ" dirty="0" smtClean="0"/>
          </a:p>
          <a:p>
            <a:pPr eaLnBrk="1" hangingPunct="1"/>
            <a:r>
              <a:rPr lang="en-US" dirty="0" smtClean="0"/>
              <a:t>Emission completely described by the radiant intensity as a function of the direction of emission</a:t>
            </a:r>
            <a:r>
              <a:rPr lang="cs-CZ" dirty="0" smtClean="0"/>
              <a:t>: </a:t>
            </a:r>
            <a:r>
              <a:rPr lang="cs-CZ" i="1" dirty="0" smtClean="0"/>
              <a:t>I</a:t>
            </a:r>
            <a:r>
              <a:rPr lang="cs-CZ" dirty="0" smtClean="0"/>
              <a:t>(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en-US" b="1" dirty="0" smtClean="0"/>
              <a:t>Isotropic point source</a:t>
            </a:r>
            <a:endParaRPr lang="cs-CZ" b="1" dirty="0" smtClean="0"/>
          </a:p>
          <a:p>
            <a:pPr lvl="2" eaLnBrk="1" hangingPunct="1"/>
            <a:r>
              <a:rPr lang="en-US" dirty="0" smtClean="0"/>
              <a:t>Radiant intensity independent of direction</a:t>
            </a:r>
            <a:endParaRPr lang="cs-CZ" dirty="0" smtClean="0"/>
          </a:p>
          <a:p>
            <a:pPr lvl="1" eaLnBrk="1" hangingPunct="1"/>
            <a:r>
              <a:rPr lang="cs-CZ" b="1" dirty="0" smtClean="0"/>
              <a:t>Spot </a:t>
            </a:r>
            <a:r>
              <a:rPr lang="en-US" b="1" dirty="0" smtClean="0"/>
              <a:t>light</a:t>
            </a:r>
          </a:p>
          <a:p>
            <a:pPr lvl="2" eaLnBrk="1" hangingPunct="1"/>
            <a:r>
              <a:rPr lang="en-US" dirty="0" smtClean="0"/>
              <a:t>Constant radiant intensity inside a cone, zero elsewhere</a:t>
            </a:r>
          </a:p>
          <a:p>
            <a:pPr lvl="1" eaLnBrk="1" hangingPunct="1"/>
            <a:r>
              <a:rPr lang="en-US" b="1" dirty="0" smtClean="0"/>
              <a:t>General point source</a:t>
            </a:r>
            <a:endParaRPr lang="cs-CZ" b="1" dirty="0" smtClean="0"/>
          </a:p>
          <a:p>
            <a:pPr lvl="2" eaLnBrk="1" hangingPunct="1"/>
            <a:r>
              <a:rPr lang="en-US" dirty="0" smtClean="0"/>
              <a:t>Can be described by a </a:t>
            </a:r>
            <a:r>
              <a:rPr lang="en-US" b="1" dirty="0" smtClean="0"/>
              <a:t>goniometric diagram</a:t>
            </a:r>
            <a:endParaRPr lang="cs-CZ" b="1" i="1" dirty="0" smtClean="0"/>
          </a:p>
          <a:p>
            <a:pPr lvl="3" eaLnBrk="1" hangingPunct="1"/>
            <a:r>
              <a:rPr lang="en-US" dirty="0" smtClean="0"/>
              <a:t>Tabulated expression for </a:t>
            </a:r>
            <a:r>
              <a:rPr lang="cs-CZ" i="1" dirty="0" smtClean="0"/>
              <a:t>I</a:t>
            </a:r>
            <a:r>
              <a:rPr lang="cs-CZ" dirty="0" smtClean="0"/>
              <a:t>(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</a:t>
            </a:r>
            <a:r>
              <a:rPr lang="en-US" dirty="0" smtClean="0"/>
              <a:t>as a function of the direction </a:t>
            </a:r>
            <a:r>
              <a:rPr lang="cs-CZ" dirty="0" smtClean="0">
                <a:latin typeface="Symbol" pitchFamily="18" charset="2"/>
              </a:rPr>
              <a:t>w</a:t>
            </a:r>
            <a:endParaRPr lang="cs-CZ" dirty="0" smtClean="0"/>
          </a:p>
          <a:p>
            <a:pPr lvl="3" eaLnBrk="1" hangingPunct="1"/>
            <a:r>
              <a:rPr lang="en-US" dirty="0" smtClean="0"/>
              <a:t>Extensively used in illumination engineering</a:t>
            </a:r>
            <a:endParaRPr lang="cs-CZ" dirty="0" smtClean="0"/>
          </a:p>
          <a:p>
            <a:pPr lvl="3" eaLnBrk="1" hangingPunct="1"/>
            <a:endParaRPr lang="en-US" dirty="0" smtClean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Direction in </a:t>
            </a:r>
            <a:r>
              <a:rPr lang="cs-CZ" dirty="0" smtClean="0"/>
              <a:t>3D</a:t>
            </a:r>
            <a:endParaRPr lang="en-US" dirty="0" smtClean="0"/>
          </a:p>
        </p:txBody>
      </p:sp>
      <p:sp>
        <p:nvSpPr>
          <p:cNvPr id="4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79296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Direction</a:t>
            </a:r>
            <a:r>
              <a:rPr lang="cs-CZ" b="1" dirty="0" smtClean="0"/>
              <a:t> </a:t>
            </a:r>
            <a:r>
              <a:rPr lang="cs-CZ" dirty="0" smtClean="0"/>
              <a:t>= </a:t>
            </a:r>
            <a:r>
              <a:rPr lang="en-US" dirty="0" smtClean="0"/>
              <a:t>unit vector in </a:t>
            </a:r>
            <a:r>
              <a:rPr lang="cs-CZ" dirty="0" smtClean="0"/>
              <a:t>3D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Cartesian coordinates</a:t>
            </a:r>
            <a:endParaRPr lang="cs-CZ" dirty="0" smtClean="0"/>
          </a:p>
          <a:p>
            <a:pPr lvl="2" eaLnBrk="1" hangingPunct="1">
              <a:lnSpc>
                <a:spcPct val="90000"/>
              </a:lnSpc>
            </a:pPr>
            <a:endParaRPr lang="cs-CZ" dirty="0" smtClean="0"/>
          </a:p>
          <a:p>
            <a:pPr lvl="2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Spherical coordinates</a:t>
            </a: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r>
              <a:rPr lang="cs-CZ" dirty="0" smtClean="0">
                <a:latin typeface="Symbol" pitchFamily="18" charset="2"/>
              </a:rPr>
              <a:t>q</a:t>
            </a:r>
            <a:r>
              <a:rPr lang="cs-CZ" dirty="0" smtClean="0"/>
              <a:t> … </a:t>
            </a:r>
            <a:r>
              <a:rPr lang="en-US" i="1" dirty="0" smtClean="0"/>
              <a:t>polar angle</a:t>
            </a:r>
            <a:r>
              <a:rPr lang="cs-CZ" dirty="0" smtClean="0"/>
              <a:t> – </a:t>
            </a:r>
            <a:r>
              <a:rPr lang="en-US" dirty="0" smtClean="0"/>
              <a:t>angle from the </a:t>
            </a:r>
            <a:r>
              <a:rPr lang="en-US" i="1" dirty="0"/>
              <a:t>Z</a:t>
            </a:r>
            <a:r>
              <a:rPr lang="en-US" dirty="0" smtClean="0"/>
              <a:t> </a:t>
            </a:r>
            <a:r>
              <a:rPr lang="en-US" dirty="0" smtClean="0"/>
              <a:t>axis</a:t>
            </a:r>
            <a:endParaRPr lang="cs-CZ" i="1" dirty="0" smtClean="0"/>
          </a:p>
          <a:p>
            <a:pPr lvl="1" eaLnBrk="1" hangingPunct="1">
              <a:lnSpc>
                <a:spcPct val="90000"/>
              </a:lnSpc>
            </a:pPr>
            <a:r>
              <a:rPr lang="cs-CZ" dirty="0" smtClean="0">
                <a:latin typeface="Symbol" pitchFamily="18" charset="2"/>
              </a:rPr>
              <a:t>f</a:t>
            </a:r>
            <a:r>
              <a:rPr lang="cs-CZ" i="1" dirty="0" smtClean="0">
                <a:latin typeface="Symbol" pitchFamily="18" charset="2"/>
              </a:rPr>
              <a:t> </a:t>
            </a:r>
            <a:r>
              <a:rPr lang="cs-CZ" i="1" dirty="0" smtClean="0"/>
              <a:t>... </a:t>
            </a:r>
            <a:r>
              <a:rPr lang="en-US" i="1" dirty="0" smtClean="0"/>
              <a:t>azimuth</a:t>
            </a:r>
            <a:r>
              <a:rPr lang="cs-CZ" i="1" dirty="0" smtClean="0"/>
              <a:t> – </a:t>
            </a:r>
            <a:r>
              <a:rPr lang="en-US" dirty="0" smtClean="0"/>
              <a:t>angle measured counter-clockwise from the </a:t>
            </a:r>
            <a:r>
              <a:rPr lang="en-US" i="1" dirty="0" smtClean="0"/>
              <a:t>X</a:t>
            </a:r>
            <a:r>
              <a:rPr lang="en-US" dirty="0" smtClean="0"/>
              <a:t> axis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390650" y="2360613"/>
          <a:ext cx="17176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72" name="Rovnice" r:id="rId3" imgW="787320" imgH="203040" progId="Equation.3">
                  <p:embed/>
                </p:oleObj>
              </mc:Choice>
              <mc:Fallback>
                <p:oleObj name="Rovnice" r:id="rId3" imgW="787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2360613"/>
                        <a:ext cx="1717675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3348038" y="2327275"/>
          <a:ext cx="21050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73" name="Rovnice" r:id="rId5" imgW="965160" imgH="228600" progId="Equation.3">
                  <p:embed/>
                </p:oleObj>
              </mc:Choice>
              <mc:Fallback>
                <p:oleObj name="Rovnice" r:id="rId5" imgW="965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327275"/>
                        <a:ext cx="2105025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1492250" y="3357563"/>
          <a:ext cx="1441450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74" name="Rovnice" r:id="rId7" imgW="660240" imgH="660240" progId="Equation.3">
                  <p:embed/>
                </p:oleObj>
              </mc:Choice>
              <mc:Fallback>
                <p:oleObj name="Rovnice" r:id="rId7" imgW="6602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0" y="3357563"/>
                        <a:ext cx="1441450" cy="143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7"/>
          <p:cNvGraphicFramePr>
            <a:graphicFrameLocks noChangeAspect="1"/>
          </p:cNvGraphicFramePr>
          <p:nvPr/>
        </p:nvGraphicFramePr>
        <p:xfrm>
          <a:off x="3665538" y="3746500"/>
          <a:ext cx="1747837" cy="13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75" name="Rovnice" r:id="rId9" imgW="799920" imgH="609480" progId="Equation.3">
                  <p:embed/>
                </p:oleObj>
              </mc:Choice>
              <mc:Fallback>
                <p:oleObj name="Rovnice" r:id="rId9" imgW="7999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538" y="3746500"/>
                        <a:ext cx="1747837" cy="1328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8"/>
          <p:cNvGraphicFramePr>
            <a:graphicFrameLocks noChangeAspect="1"/>
          </p:cNvGraphicFramePr>
          <p:nvPr/>
        </p:nvGraphicFramePr>
        <p:xfrm>
          <a:off x="6134100" y="3702050"/>
          <a:ext cx="1966913" cy="138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76" name="Rovnice" r:id="rId11" imgW="901440" imgH="634680" progId="Equation.3">
                  <p:embed/>
                </p:oleObj>
              </mc:Choice>
              <mc:Fallback>
                <p:oleObj name="Rovnice" r:id="rId11" imgW="9014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3702050"/>
                        <a:ext cx="1966913" cy="1382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12"/>
          <p:cNvGraphicFramePr>
            <a:graphicFrameLocks noChangeAspect="1"/>
          </p:cNvGraphicFramePr>
          <p:nvPr/>
        </p:nvGraphicFramePr>
        <p:xfrm>
          <a:off x="5724525" y="404813"/>
          <a:ext cx="3203575" cy="301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77" name="CorelDRAW" r:id="rId13" imgW="4072680" imgH="3989880" progId="CorelDRAW.Graphic.11">
                  <p:embed/>
                </p:oleObj>
              </mc:Choice>
              <mc:Fallback>
                <p:oleObj name="CorelDRAW" r:id="rId13" imgW="4072680" imgH="398988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04813"/>
                        <a:ext cx="3203575" cy="301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4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Spot Light</a:t>
            </a:r>
            <a:endParaRPr lang="cs-CZ" dirty="0" smtClean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5338762" cy="5400675"/>
          </a:xfrm>
        </p:spPr>
        <p:txBody>
          <a:bodyPr/>
          <a:lstStyle/>
          <a:p>
            <a:pPr eaLnBrk="1" hangingPunct="1"/>
            <a:r>
              <a:rPr lang="en-US" dirty="0" smtClean="0"/>
              <a:t>Point source with a directionally-dependent radiant intensity</a:t>
            </a:r>
            <a:endParaRPr lang="cs-CZ" dirty="0" smtClean="0"/>
          </a:p>
          <a:p>
            <a:pPr eaLnBrk="1" hangingPunct="1"/>
            <a:r>
              <a:rPr lang="en-US" dirty="0" smtClean="0"/>
              <a:t>Intensity is a function of the deviation from a reference direction</a:t>
            </a:r>
            <a:r>
              <a:rPr lang="cs-CZ" dirty="0" smtClean="0"/>
              <a:t> </a:t>
            </a:r>
            <a:r>
              <a:rPr lang="cs-CZ" b="1" dirty="0" smtClean="0"/>
              <a:t>d</a:t>
            </a:r>
            <a:r>
              <a:rPr lang="cs-CZ" dirty="0" smtClean="0"/>
              <a:t> :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 smtClean="0"/>
          </a:p>
          <a:p>
            <a:pPr eaLnBrk="1" hangingPunct="1"/>
            <a:r>
              <a:rPr lang="en-US" dirty="0" smtClean="0"/>
              <a:t>E.g.</a:t>
            </a:r>
            <a:r>
              <a:rPr lang="cs-CZ" dirty="0" smtClean="0"/>
              <a:t/>
            </a:r>
            <a:br>
              <a:rPr lang="cs-CZ" dirty="0" smtClean="0"/>
            </a:b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What is the total flux emitted by the source in the cases </a:t>
            </a:r>
            <a:r>
              <a:rPr lang="cs-CZ" dirty="0" smtClean="0"/>
              <a:t>(1) a (2)?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(See exercises.)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  <p:pic>
        <p:nvPicPr>
          <p:cNvPr id="30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04813"/>
            <a:ext cx="2855913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Oval 5"/>
          <p:cNvSpPr>
            <a:spLocks noChangeArrowheads="1"/>
          </p:cNvSpPr>
          <p:nvPr/>
        </p:nvSpPr>
        <p:spPr bwMode="auto">
          <a:xfrm rot="1904254">
            <a:off x="7156450" y="3879850"/>
            <a:ext cx="649288" cy="20161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Line 6"/>
          <p:cNvSpPr>
            <a:spLocks noChangeShapeType="1"/>
          </p:cNvSpPr>
          <p:nvPr/>
        </p:nvSpPr>
        <p:spPr bwMode="auto">
          <a:xfrm flipH="1" flipV="1">
            <a:off x="5580063" y="3573463"/>
            <a:ext cx="1366837" cy="2159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Line 7"/>
          <p:cNvSpPr>
            <a:spLocks noChangeShapeType="1"/>
          </p:cNvSpPr>
          <p:nvPr/>
        </p:nvSpPr>
        <p:spPr bwMode="auto">
          <a:xfrm flipH="1" flipV="1">
            <a:off x="5580063" y="3573463"/>
            <a:ext cx="2374900" cy="43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Arc 9"/>
          <p:cNvSpPr>
            <a:spLocks/>
          </p:cNvSpPr>
          <p:nvPr/>
        </p:nvSpPr>
        <p:spPr bwMode="auto">
          <a:xfrm rot="10249460" flipH="1">
            <a:off x="6227763" y="3860800"/>
            <a:ext cx="720725" cy="720725"/>
          </a:xfrm>
          <a:custGeom>
            <a:avLst/>
            <a:gdLst>
              <a:gd name="T0" fmla="*/ 0 w 21600"/>
              <a:gd name="T1" fmla="*/ 0 h 21600"/>
              <a:gd name="T2" fmla="*/ 802418889 w 21600"/>
              <a:gd name="T3" fmla="*/ 802418889 h 21600"/>
              <a:gd name="T4" fmla="*/ 0 w 21600"/>
              <a:gd name="T5" fmla="*/ 80241888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Line 10"/>
          <p:cNvSpPr>
            <a:spLocks noChangeShapeType="1"/>
          </p:cNvSpPr>
          <p:nvPr/>
        </p:nvSpPr>
        <p:spPr bwMode="auto">
          <a:xfrm>
            <a:off x="5580063" y="3573463"/>
            <a:ext cx="28797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5" name="Text Box 11"/>
          <p:cNvSpPr txBox="1">
            <a:spLocks noChangeArrowheads="1"/>
          </p:cNvSpPr>
          <p:nvPr/>
        </p:nvSpPr>
        <p:spPr bwMode="auto">
          <a:xfrm>
            <a:off x="8008938" y="4959350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d</a:t>
            </a:r>
            <a:endParaRPr lang="cs-CZ" b="1"/>
          </a:p>
        </p:txBody>
      </p:sp>
      <p:sp>
        <p:nvSpPr>
          <p:cNvPr id="3086" name="Line 13"/>
          <p:cNvSpPr>
            <a:spLocks noChangeShapeType="1"/>
          </p:cNvSpPr>
          <p:nvPr/>
        </p:nvSpPr>
        <p:spPr bwMode="auto">
          <a:xfrm>
            <a:off x="5580063" y="3573463"/>
            <a:ext cx="1871662" cy="23764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7" name="Rectangle 14"/>
          <p:cNvSpPr>
            <a:spLocks noChangeArrowheads="1"/>
          </p:cNvSpPr>
          <p:nvPr/>
        </p:nvSpPr>
        <p:spPr bwMode="auto">
          <a:xfrm>
            <a:off x="7380288" y="56562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w</a:t>
            </a:r>
            <a:endParaRPr lang="cs-CZ">
              <a:latin typeface="Symbol" pitchFamily="18" charset="2"/>
            </a:endParaRPr>
          </a:p>
        </p:txBody>
      </p:sp>
      <p:graphicFrame>
        <p:nvGraphicFramePr>
          <p:cNvPr id="3074" name="Object 13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659692"/>
              </p:ext>
            </p:extLst>
          </p:nvPr>
        </p:nvGraphicFramePr>
        <p:xfrm>
          <a:off x="1703388" y="3212976"/>
          <a:ext cx="20637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10" name="Rovnice" r:id="rId4" imgW="1066680" imgH="203040" progId="Equation.3">
                  <p:embed/>
                </p:oleObj>
              </mc:Choice>
              <mc:Fallback>
                <p:oleObj name="Rovnice" r:id="rId4" imgW="1066680" imgH="203040" progId="Equation.3">
                  <p:embed/>
                  <p:pic>
                    <p:nvPicPr>
                      <p:cNvPr id="0" name="Object 13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3212976"/>
                        <a:ext cx="206375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3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198948"/>
              </p:ext>
            </p:extLst>
          </p:nvPr>
        </p:nvGraphicFramePr>
        <p:xfrm>
          <a:off x="1104900" y="4148807"/>
          <a:ext cx="3808413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11" name="Rovnice" r:id="rId6" imgW="1968480" imgH="711000" progId="Equation.3">
                  <p:embed/>
                </p:oleObj>
              </mc:Choice>
              <mc:Fallback>
                <p:oleObj name="Rovnice" r:id="rId6" imgW="1968480" imgH="711000" progId="Equation.3">
                  <p:embed/>
                  <p:pic>
                    <p:nvPicPr>
                      <p:cNvPr id="0" name="Object 13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4148807"/>
                        <a:ext cx="3808413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8" name="Text Box 1316"/>
          <p:cNvSpPr txBox="1">
            <a:spLocks noChangeArrowheads="1"/>
          </p:cNvSpPr>
          <p:nvPr/>
        </p:nvSpPr>
        <p:spPr bwMode="auto">
          <a:xfrm>
            <a:off x="5076825" y="4437063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(2)</a:t>
            </a:r>
          </a:p>
        </p:txBody>
      </p:sp>
      <p:sp>
        <p:nvSpPr>
          <p:cNvPr id="3089" name="Text Box 1317"/>
          <p:cNvSpPr txBox="1">
            <a:spLocks noChangeArrowheads="1"/>
          </p:cNvSpPr>
          <p:nvPr/>
        </p:nvSpPr>
        <p:spPr bwMode="auto">
          <a:xfrm>
            <a:off x="5076825" y="3789363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(1)</a:t>
            </a:r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73" y="27384"/>
            <a:ext cx="90442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Spatial and directional flux density </a:t>
            </a:r>
            <a:br>
              <a:rPr lang="en-US" dirty="0" smtClean="0"/>
            </a:br>
            <a:r>
              <a:rPr lang="en-US" dirty="0" smtClean="0"/>
              <a:t>at a given location </a:t>
            </a:r>
            <a:r>
              <a:rPr lang="cs-CZ" b="1" dirty="0" smtClean="0"/>
              <a:t>x</a:t>
            </a:r>
            <a:r>
              <a:rPr lang="cs-CZ" dirty="0" smtClean="0"/>
              <a:t> </a:t>
            </a:r>
            <a:r>
              <a:rPr lang="en-US" dirty="0" smtClean="0"/>
              <a:t>and direction </a:t>
            </a:r>
            <a:r>
              <a:rPr lang="cs-CZ" dirty="0" smtClean="0">
                <a:latin typeface="Symbol" pitchFamily="18" charset="2"/>
              </a:rPr>
              <a:t>w.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b="1" dirty="0" smtClean="0"/>
          </a:p>
          <a:p>
            <a:pPr eaLnBrk="1" hangingPunct="1"/>
            <a:endParaRPr lang="cs-CZ" b="1" dirty="0" smtClean="0"/>
          </a:p>
          <a:p>
            <a:pPr eaLnBrk="1" hangingPunct="1"/>
            <a:r>
              <a:rPr lang="en-US" b="1" dirty="0" smtClean="0"/>
              <a:t>Definition</a:t>
            </a:r>
            <a:r>
              <a:rPr lang="cs-CZ" b="1" dirty="0" smtClean="0"/>
              <a:t>: </a:t>
            </a:r>
            <a:r>
              <a:rPr lang="en-US" i="1" dirty="0" smtClean="0"/>
              <a:t>Radiance</a:t>
            </a:r>
            <a:r>
              <a:rPr lang="cs-CZ" dirty="0" smtClean="0"/>
              <a:t> </a:t>
            </a:r>
            <a:r>
              <a:rPr lang="en-US" dirty="0" smtClean="0"/>
              <a:t>is the power per unit area </a:t>
            </a:r>
            <a:r>
              <a:rPr lang="en-US" b="1" dirty="0" smtClean="0"/>
              <a:t>perpendicular to the ray</a:t>
            </a:r>
            <a:r>
              <a:rPr lang="en-US" dirty="0" smtClean="0"/>
              <a:t> and per unit solid angle in the direction of the ray.</a:t>
            </a:r>
            <a:endParaRPr lang="cs-CZ" dirty="0" smtClean="0"/>
          </a:p>
        </p:txBody>
      </p:sp>
      <p:pic>
        <p:nvPicPr>
          <p:cNvPr id="8196" name="Picture 6" descr="radi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124744"/>
            <a:ext cx="238283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Radiance</a:t>
            </a:r>
            <a:r>
              <a:rPr lang="cs-CZ" dirty="0" smtClean="0"/>
              <a:t> – </a:t>
            </a:r>
            <a:r>
              <a:rPr lang="cs-CZ" i="1" dirty="0" smtClean="0"/>
              <a:t>L</a:t>
            </a:r>
            <a:r>
              <a:rPr lang="cs-CZ" dirty="0" smtClean="0"/>
              <a:t> </a:t>
            </a:r>
            <a:r>
              <a:rPr lang="en-US" dirty="0" smtClean="0"/>
              <a:t>[W.m</a:t>
            </a:r>
            <a:r>
              <a:rPr lang="en-US" baseline="30000" dirty="0" smtClean="0"/>
              <a:t>-2</a:t>
            </a:r>
            <a:r>
              <a:rPr lang="en-US" dirty="0" smtClean="0"/>
              <a:t>.sr</a:t>
            </a:r>
            <a:r>
              <a:rPr lang="en-US" baseline="30000" dirty="0" smtClean="0"/>
              <a:t>-1</a:t>
            </a:r>
            <a:r>
              <a:rPr lang="en-US" dirty="0" smtClean="0"/>
              <a:t>]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2794000" y="3113088"/>
          <a:ext cx="27257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6" name="Rovnice" r:id="rId4" imgW="1358640" imgH="457200" progId="Equation.3">
                  <p:embed/>
                </p:oleObj>
              </mc:Choice>
              <mc:Fallback>
                <p:oleObj name="Rovnice" r:id="rId4" imgW="135864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113088"/>
                        <a:ext cx="2725738" cy="9175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262" y="1600200"/>
            <a:ext cx="8686800" cy="4997152"/>
          </a:xfrm>
        </p:spPr>
        <p:txBody>
          <a:bodyPr/>
          <a:lstStyle/>
          <a:p>
            <a:pPr eaLnBrk="1" hangingPunct="1"/>
            <a:r>
              <a:rPr lang="en-US" dirty="0"/>
              <a:t>Spatial and directional flux density </a:t>
            </a:r>
            <a:br>
              <a:rPr lang="en-US" dirty="0"/>
            </a:br>
            <a:r>
              <a:rPr lang="en-US" dirty="0"/>
              <a:t>at a given location </a:t>
            </a:r>
            <a:r>
              <a:rPr lang="cs-CZ" b="1" dirty="0"/>
              <a:t>x</a:t>
            </a:r>
            <a:r>
              <a:rPr lang="cs-CZ" dirty="0"/>
              <a:t> </a:t>
            </a:r>
            <a:r>
              <a:rPr lang="en-US" dirty="0"/>
              <a:t>and direction </a:t>
            </a:r>
            <a:r>
              <a:rPr lang="cs-CZ" dirty="0">
                <a:latin typeface="Symbol" pitchFamily="18" charset="2"/>
              </a:rPr>
              <a:t>w.</a:t>
            </a:r>
            <a:endParaRPr lang="cs-CZ" dirty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r>
              <a:rPr lang="en-US" b="1" dirty="0" smtClean="0"/>
              <a:t>Unit</a:t>
            </a:r>
            <a:r>
              <a:rPr lang="cs-CZ" dirty="0" smtClean="0"/>
              <a:t>: </a:t>
            </a:r>
            <a:r>
              <a:rPr lang="cs-CZ" i="1" dirty="0" smtClean="0"/>
              <a:t>W</a:t>
            </a:r>
            <a:r>
              <a:rPr lang="en-US" dirty="0" smtClean="0"/>
              <a:t>. m</a:t>
            </a:r>
            <a:r>
              <a:rPr lang="en-US" baseline="30000" dirty="0" smtClean="0"/>
              <a:t>-2</a:t>
            </a:r>
            <a:r>
              <a:rPr lang="en-US" dirty="0" smtClean="0"/>
              <a:t>.</a:t>
            </a:r>
            <a:r>
              <a:rPr lang="cs-CZ" dirty="0" err="1" smtClean="0"/>
              <a:t>sr</a:t>
            </a:r>
            <a:r>
              <a:rPr lang="en-US" baseline="30000" dirty="0" smtClean="0"/>
              <a:t>-</a:t>
            </a:r>
            <a:r>
              <a:rPr lang="cs-CZ" baseline="30000" dirty="0" smtClean="0"/>
              <a:t>1</a:t>
            </a:r>
            <a:endParaRPr lang="cs-CZ" i="1" dirty="0" smtClean="0"/>
          </a:p>
          <a:p>
            <a:pPr eaLnBrk="1" hangingPunct="1"/>
            <a:r>
              <a:rPr lang="en-US" b="1" dirty="0" smtClean="0"/>
              <a:t>Photometric quantity</a:t>
            </a:r>
            <a:endParaRPr lang="cs-CZ" b="1" dirty="0" smtClean="0"/>
          </a:p>
          <a:p>
            <a:pPr lvl="1" eaLnBrk="1" hangingPunct="1"/>
            <a:r>
              <a:rPr lang="en-US" dirty="0" smtClean="0"/>
              <a:t>Luminance</a:t>
            </a:r>
            <a:r>
              <a:rPr lang="cs-CZ" dirty="0" smtClean="0"/>
              <a:t>, </a:t>
            </a:r>
            <a:r>
              <a:rPr lang="en-US" dirty="0" smtClean="0"/>
              <a:t>unit </a:t>
            </a:r>
            <a:r>
              <a:rPr lang="cs-CZ" b="1" dirty="0" smtClean="0"/>
              <a:t>candela.m</a:t>
            </a:r>
            <a:r>
              <a:rPr lang="cs-CZ" b="1" baseline="30000" dirty="0" smtClean="0"/>
              <a:t>-2</a:t>
            </a:r>
            <a:r>
              <a:rPr lang="cs-CZ" dirty="0" smtClean="0"/>
              <a:t> (</a:t>
            </a:r>
            <a:r>
              <a:rPr lang="en-US" dirty="0" smtClean="0"/>
              <a:t>a.k.a. </a:t>
            </a:r>
            <a:r>
              <a:rPr lang="cs-CZ" dirty="0" smtClean="0"/>
              <a:t>Nit</a:t>
            </a:r>
            <a:r>
              <a:rPr lang="en-US" dirty="0" smtClean="0"/>
              <a:t> – used only in </a:t>
            </a:r>
            <a:r>
              <a:rPr lang="en-US" dirty="0"/>
              <a:t>E</a:t>
            </a:r>
            <a:r>
              <a:rPr lang="en-US" dirty="0" smtClean="0"/>
              <a:t>nglish</a:t>
            </a:r>
            <a:r>
              <a:rPr lang="cs-CZ" dirty="0" smtClean="0"/>
              <a:t>)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Radiance</a:t>
            </a:r>
            <a:r>
              <a:rPr lang="cs-CZ" dirty="0" smtClean="0"/>
              <a:t> – </a:t>
            </a:r>
            <a:r>
              <a:rPr lang="cs-CZ" i="1" dirty="0" smtClean="0"/>
              <a:t>L</a:t>
            </a:r>
            <a:r>
              <a:rPr lang="cs-CZ" dirty="0" smtClean="0"/>
              <a:t> </a:t>
            </a:r>
            <a:r>
              <a:rPr lang="en-US" dirty="0" smtClean="0"/>
              <a:t>[W.m</a:t>
            </a:r>
            <a:r>
              <a:rPr lang="en-US" baseline="30000" dirty="0" smtClean="0"/>
              <a:t>-2</a:t>
            </a:r>
            <a:r>
              <a:rPr lang="en-US" dirty="0" smtClean="0"/>
              <a:t>.sr</a:t>
            </a:r>
            <a:r>
              <a:rPr lang="en-US" baseline="30000" dirty="0" smtClean="0"/>
              <a:t>-1</a:t>
            </a:r>
            <a:r>
              <a:rPr lang="en-US" dirty="0" smtClean="0"/>
              <a:t>]</a:t>
            </a:r>
          </a:p>
        </p:txBody>
      </p:sp>
      <p:pic>
        <p:nvPicPr>
          <p:cNvPr id="7" name="Picture 6" descr="radi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124744"/>
            <a:ext cx="238283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2794000" y="3113088"/>
          <a:ext cx="27257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95" name="Rovnice" r:id="rId4" imgW="1358640" imgH="457200" progId="Equation.3">
                  <p:embed/>
                </p:oleObj>
              </mc:Choice>
              <mc:Fallback>
                <p:oleObj name="Rovnice" r:id="rId4" imgW="135864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113088"/>
                        <a:ext cx="2725738" cy="9175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cosine factor </a:t>
            </a:r>
            <a:r>
              <a:rPr lang="cs-CZ" dirty="0" smtClean="0"/>
              <a:t>cos </a:t>
            </a:r>
            <a:r>
              <a:rPr lang="cs-CZ" i="1" dirty="0" smtClean="0">
                <a:latin typeface="Symbol" pitchFamily="18" charset="2"/>
              </a:rPr>
              <a:t>q  </a:t>
            </a:r>
            <a:r>
              <a:rPr lang="en-US" dirty="0" smtClean="0"/>
              <a:t>in the definition of radiance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cos </a:t>
            </a:r>
            <a:r>
              <a:rPr lang="cs-CZ" i="1" dirty="0" smtClean="0">
                <a:latin typeface="Symbol" pitchFamily="18" charset="2"/>
              </a:rPr>
              <a:t>q </a:t>
            </a:r>
            <a:r>
              <a:rPr lang="en-US" dirty="0" smtClean="0"/>
              <a:t>compensates for the decrease of irradiance with increasing </a:t>
            </a:r>
            <a:r>
              <a:rPr lang="cs-CZ" i="1" dirty="0" smtClean="0">
                <a:latin typeface="Symbol" pitchFamily="18" charset="2"/>
              </a:rPr>
              <a:t>q</a:t>
            </a:r>
            <a:endParaRPr lang="cs-CZ" dirty="0" smtClean="0"/>
          </a:p>
          <a:p>
            <a:pPr lvl="1" eaLnBrk="1" hangingPunct="1"/>
            <a:r>
              <a:rPr lang="en-US" dirty="0" smtClean="0"/>
              <a:t>The idea is that </a:t>
            </a:r>
            <a:r>
              <a:rPr lang="en-US" b="1" dirty="0" smtClean="0"/>
              <a:t>we do not want </a:t>
            </a:r>
            <a:r>
              <a:rPr lang="en-US" dirty="0" smtClean="0"/>
              <a:t>radiance to depend on the mutual orientation of the ray and the reference surface</a:t>
            </a:r>
          </a:p>
          <a:p>
            <a:pPr lvl="1" eaLnBrk="1" hangingPunct="1"/>
            <a:endParaRPr lang="cs-CZ" dirty="0" smtClean="0"/>
          </a:p>
          <a:p>
            <a:pPr eaLnBrk="1" hangingPunct="1"/>
            <a:r>
              <a:rPr lang="en-US" dirty="0" smtClean="0"/>
              <a:t>If you illuminate some surface while rotating it, then:</a:t>
            </a:r>
            <a:endParaRPr lang="cs-CZ" dirty="0" smtClean="0"/>
          </a:p>
          <a:p>
            <a:pPr lvl="1" eaLnBrk="1" hangingPunct="1"/>
            <a:r>
              <a:rPr lang="en-US" b="1" dirty="0" smtClean="0"/>
              <a:t>Irradiance</a:t>
            </a:r>
            <a:r>
              <a:rPr lang="cs-CZ" b="1" dirty="0" smtClean="0"/>
              <a:t> </a:t>
            </a:r>
            <a:r>
              <a:rPr lang="en-US" b="1" dirty="0" smtClean="0"/>
              <a:t>does change with the rotation</a:t>
            </a:r>
            <a:r>
              <a:rPr lang="cs-CZ" dirty="0" smtClean="0"/>
              <a:t> (</a:t>
            </a:r>
            <a:r>
              <a:rPr lang="en-US" dirty="0" smtClean="0"/>
              <a:t>because the actual spatial flux density changes</a:t>
            </a:r>
            <a:r>
              <a:rPr lang="cs-CZ" dirty="0" smtClean="0"/>
              <a:t>).</a:t>
            </a:r>
          </a:p>
          <a:p>
            <a:pPr lvl="1" eaLnBrk="1" hangingPunct="1"/>
            <a:r>
              <a:rPr lang="en-US" b="1" dirty="0" smtClean="0"/>
              <a:t>Radiance does </a:t>
            </a:r>
            <a:r>
              <a:rPr lang="en-US" b="1" u="sng" dirty="0" smtClean="0"/>
              <a:t>not</a:t>
            </a:r>
            <a:r>
              <a:rPr lang="en-US" b="1" dirty="0" smtClean="0"/>
              <a:t> change</a:t>
            </a:r>
            <a:r>
              <a:rPr lang="cs-CZ" dirty="0" smtClean="0"/>
              <a:t> (</a:t>
            </a:r>
            <a:r>
              <a:rPr lang="en-US" dirty="0" smtClean="0"/>
              <a:t>because the flux density change is exactly compensated by the </a:t>
            </a:r>
            <a:r>
              <a:rPr lang="cs-CZ" dirty="0" smtClean="0"/>
              <a:t>cos </a:t>
            </a:r>
            <a:r>
              <a:rPr lang="cs-CZ" i="1" dirty="0" smtClean="0">
                <a:latin typeface="Symbol" pitchFamily="18" charset="2"/>
              </a:rPr>
              <a:t>q  </a:t>
            </a:r>
            <a:r>
              <a:rPr lang="en-US" dirty="0" smtClean="0"/>
              <a:t>factor in the definition of radiance</a:t>
            </a:r>
            <a:r>
              <a:rPr lang="cs-CZ" dirty="0" smtClean="0"/>
              <a:t>)</a:t>
            </a:r>
            <a:r>
              <a:rPr lang="cs-CZ" i="1" dirty="0" smtClean="0"/>
              <a:t>.</a:t>
            </a:r>
            <a:r>
              <a:rPr lang="en-US" i="1" dirty="0" smtClean="0"/>
              <a:t> </a:t>
            </a:r>
            <a:r>
              <a:rPr lang="en-US" dirty="0" smtClean="0"/>
              <a:t>And that’s what we want.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Calculation of the remaining quantities from radiance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736254"/>
              </p:ext>
            </p:extLst>
          </p:nvPr>
        </p:nvGraphicFramePr>
        <p:xfrm>
          <a:off x="539552" y="2132856"/>
          <a:ext cx="3373437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66" name="Rovnice" r:id="rId3" imgW="1587240" imgH="393480" progId="Equation.3">
                  <p:embed/>
                </p:oleObj>
              </mc:Choice>
              <mc:Fallback>
                <p:oleObj name="Rovnice" r:id="rId3" imgW="15872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132856"/>
                        <a:ext cx="3373437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1983936" y="4005361"/>
          <a:ext cx="11874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67" name="Rovnice" r:id="rId5" imgW="558720" imgH="203040" progId="Equation.3">
                  <p:embed/>
                </p:oleObj>
              </mc:Choice>
              <mc:Fallback>
                <p:oleObj name="Rovnice" r:id="rId5" imgW="55872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3936" y="4005361"/>
                        <a:ext cx="11874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6"/>
          <p:cNvSpPr txBox="1">
            <a:spLocks noChangeArrowheads="1"/>
          </p:cNvSpPr>
          <p:nvPr/>
        </p:nvSpPr>
        <p:spPr bwMode="auto">
          <a:xfrm>
            <a:off x="3052646" y="4005609"/>
            <a:ext cx="311495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200" dirty="0" smtClean="0">
                <a:latin typeface="+mj-lt"/>
              </a:rPr>
              <a:t>=</a:t>
            </a:r>
            <a:r>
              <a:rPr lang="en-US" sz="2200" dirty="0" smtClean="0">
                <a:latin typeface="+mj-lt"/>
              </a:rPr>
              <a:t> projected solid angle</a:t>
            </a:r>
            <a:endParaRPr lang="en-US" sz="2200" dirty="0">
              <a:latin typeface="+mj-lt"/>
            </a:endParaRPr>
          </a:p>
        </p:txBody>
      </p:sp>
      <p:graphicFrame>
        <p:nvGraphicFramePr>
          <p:cNvPr id="922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090767"/>
              </p:ext>
            </p:extLst>
          </p:nvPr>
        </p:nvGraphicFramePr>
        <p:xfrm>
          <a:off x="4949825" y="2060253"/>
          <a:ext cx="3751263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68" name="Rovnice" r:id="rId7" imgW="1765080" imgH="711000" progId="Equation.3">
                  <p:embed/>
                </p:oleObj>
              </mc:Choice>
              <mc:Fallback>
                <p:oleObj name="Rovnice" r:id="rId7" imgW="1765080" imgH="711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825" y="2060253"/>
                        <a:ext cx="3751263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11"/>
          <p:cNvGraphicFramePr>
            <a:graphicFrameLocks noChangeAspect="1"/>
          </p:cNvGraphicFramePr>
          <p:nvPr/>
        </p:nvGraphicFramePr>
        <p:xfrm>
          <a:off x="2257308" y="5013424"/>
          <a:ext cx="7826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69" name="Rovnice" r:id="rId9" imgW="368280" imgH="203040" progId="Equation.3">
                  <p:embed/>
                </p:oleObj>
              </mc:Choice>
              <mc:Fallback>
                <p:oleObj name="Rovnice" r:id="rId9" imgW="368280" imgH="203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308" y="5013424"/>
                        <a:ext cx="78263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 Box 12"/>
          <p:cNvSpPr txBox="1">
            <a:spLocks noChangeArrowheads="1"/>
          </p:cNvSpPr>
          <p:nvPr/>
        </p:nvSpPr>
        <p:spPr bwMode="auto">
          <a:xfrm>
            <a:off x="3032008" y="5013721"/>
            <a:ext cx="412324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200" dirty="0">
                <a:latin typeface="+mj-lt"/>
              </a:rPr>
              <a:t>= </a:t>
            </a:r>
            <a:r>
              <a:rPr lang="en-US" sz="2200" dirty="0" smtClean="0">
                <a:latin typeface="+mj-lt"/>
              </a:rPr>
              <a:t>hemisphere above the point </a:t>
            </a:r>
            <a:r>
              <a:rPr lang="cs-CZ" sz="2200" b="1" dirty="0" smtClean="0">
                <a:latin typeface="+mj-lt"/>
              </a:rPr>
              <a:t>x</a:t>
            </a:r>
            <a:endParaRPr lang="en-US" sz="2200" b="1" dirty="0">
              <a:latin typeface="+mj-lt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395536" y="1916832"/>
            <a:ext cx="3744416" cy="1152128"/>
          </a:xfrm>
          <a:prstGeom prst="rect">
            <a:avLst/>
          </a:prstGeom>
          <a:noFill/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60032" y="1916832"/>
            <a:ext cx="4032448" cy="17281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  <p:bldP spid="9225" grpId="0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Function on a unit sphere</a:t>
            </a:r>
            <a:endParaRPr lang="cs-CZ" dirty="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Function as any other, except that its argument is a direction in </a:t>
            </a:r>
            <a:r>
              <a:rPr lang="cs-CZ" dirty="0" smtClean="0"/>
              <a:t>3D</a:t>
            </a:r>
          </a:p>
          <a:p>
            <a:pPr eaLnBrk="1" hangingPunct="1"/>
            <a:r>
              <a:rPr lang="en-US" dirty="0" smtClean="0"/>
              <a:t>Notation</a:t>
            </a:r>
            <a:endParaRPr lang="cs-CZ" dirty="0" smtClean="0"/>
          </a:p>
          <a:p>
            <a:pPr lvl="1" eaLnBrk="1" hangingPunct="1"/>
            <a:r>
              <a:rPr lang="cs-CZ" i="1" dirty="0" smtClean="0"/>
              <a:t>F</a:t>
            </a:r>
            <a:r>
              <a:rPr lang="en-US" dirty="0" smtClean="0"/>
              <a:t>(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cs-CZ" i="1" dirty="0" smtClean="0"/>
              <a:t>F</a:t>
            </a:r>
            <a:r>
              <a:rPr lang="cs-CZ" dirty="0" smtClean="0"/>
              <a:t>(</a:t>
            </a:r>
            <a:r>
              <a:rPr lang="cs-CZ" i="1" dirty="0" smtClean="0"/>
              <a:t>x</a:t>
            </a:r>
            <a:r>
              <a:rPr lang="cs-CZ" dirty="0" smtClean="0"/>
              <a:t>,</a:t>
            </a:r>
            <a:r>
              <a:rPr lang="cs-CZ" i="1" dirty="0" smtClean="0"/>
              <a:t>y</a:t>
            </a:r>
            <a:r>
              <a:rPr lang="cs-CZ" dirty="0" smtClean="0"/>
              <a:t>,</a:t>
            </a:r>
            <a:r>
              <a:rPr lang="cs-CZ" i="1" dirty="0" smtClean="0"/>
              <a:t>z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cs-CZ" i="1" dirty="0" smtClean="0"/>
              <a:t>F</a:t>
            </a:r>
            <a:r>
              <a:rPr lang="cs-CZ" dirty="0" smtClean="0"/>
              <a:t>(</a:t>
            </a:r>
            <a:r>
              <a:rPr lang="cs-CZ" dirty="0" smtClean="0">
                <a:latin typeface="Symbol" pitchFamily="18" charset="2"/>
              </a:rPr>
              <a:t>q,f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cs-CZ" dirty="0" smtClean="0"/>
              <a:t>…</a:t>
            </a:r>
          </a:p>
          <a:p>
            <a:pPr lvl="1" eaLnBrk="1" hangingPunct="1"/>
            <a:r>
              <a:rPr lang="en-US" dirty="0" smtClean="0"/>
              <a:t>Depends in the chosen representation of directions in 3D</a:t>
            </a:r>
            <a:endParaRPr lang="cs-CZ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28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Area light sources</a:t>
            </a:r>
            <a:endParaRPr lang="cs-CZ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6684"/>
            <a:ext cx="8229600" cy="4646612"/>
          </a:xfrm>
        </p:spPr>
        <p:txBody>
          <a:bodyPr/>
          <a:lstStyle/>
          <a:p>
            <a:pPr eaLnBrk="1" hangingPunct="1"/>
            <a:r>
              <a:rPr lang="en-US" dirty="0" smtClean="0"/>
              <a:t>Emission of an area light source is fully described by the emitted radiance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err="1" smtClean="0"/>
              <a:t>x</a:t>
            </a:r>
            <a:r>
              <a:rPr lang="cs-CZ" dirty="0" err="1" smtClean="0"/>
              <a:t>,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dirty="0" smtClean="0"/>
              <a:t>) </a:t>
            </a:r>
            <a:r>
              <a:rPr lang="en-US" dirty="0" smtClean="0"/>
              <a:t>for all positions on the source </a:t>
            </a:r>
            <a:r>
              <a:rPr lang="cs-CZ" b="1" dirty="0" smtClean="0"/>
              <a:t>x</a:t>
            </a:r>
            <a:r>
              <a:rPr lang="cs-CZ" dirty="0" smtClean="0"/>
              <a:t> </a:t>
            </a:r>
            <a:r>
              <a:rPr lang="en-US" dirty="0" smtClean="0"/>
              <a:t>and all directions</a:t>
            </a:r>
            <a:r>
              <a:rPr lang="cs-CZ" dirty="0" smtClean="0"/>
              <a:t> 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.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en-US" dirty="0" smtClean="0"/>
              <a:t>The total emitted power (flux) is given by an integral of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err="1" smtClean="0"/>
              <a:t>x</a:t>
            </a:r>
            <a:r>
              <a:rPr lang="cs-CZ" dirty="0" err="1" smtClean="0"/>
              <a:t>,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dirty="0" smtClean="0"/>
              <a:t>) </a:t>
            </a:r>
            <a:r>
              <a:rPr lang="en-US" dirty="0" smtClean="0"/>
              <a:t>over the surface of the light source and all directions.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lvl="1" eaLnBrk="1" hangingPunct="1"/>
            <a:endParaRPr lang="cs-CZ" sz="2000" i="1" dirty="0" smtClean="0"/>
          </a:p>
        </p:txBody>
      </p:sp>
      <p:grpSp>
        <p:nvGrpSpPr>
          <p:cNvPr id="9" name="Skupina 8"/>
          <p:cNvGrpSpPr/>
          <p:nvPr/>
        </p:nvGrpSpPr>
        <p:grpSpPr>
          <a:xfrm>
            <a:off x="2699792" y="4365104"/>
            <a:ext cx="4104456" cy="1152128"/>
            <a:chOff x="2483768" y="3933056"/>
            <a:chExt cx="4104456" cy="1152128"/>
          </a:xfrm>
        </p:grpSpPr>
        <p:graphicFrame>
          <p:nvGraphicFramePr>
            <p:cNvPr id="4098" name="Object 4"/>
            <p:cNvGraphicFramePr>
              <a:graphicFrameLocks noChangeAspect="1"/>
            </p:cNvGraphicFramePr>
            <p:nvPr/>
          </p:nvGraphicFramePr>
          <p:xfrm>
            <a:off x="2696369" y="4149080"/>
            <a:ext cx="3751263" cy="835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681" name="Rovnice" r:id="rId3" imgW="1765080" imgH="393480" progId="Equation.3">
                    <p:embed/>
                  </p:oleObj>
                </mc:Choice>
                <mc:Fallback>
                  <p:oleObj name="Rovnice" r:id="rId3" imgW="17650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6369" y="4149080"/>
                          <a:ext cx="3751263" cy="835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2483768" y="3933056"/>
              <a:ext cx="4104456" cy="115212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675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Properties of radiance</a:t>
            </a:r>
            <a:r>
              <a:rPr lang="cs-CZ" dirty="0" smtClean="0"/>
              <a:t> (1)</a:t>
            </a:r>
            <a:endParaRPr lang="en-US" dirty="0" smtClean="0"/>
          </a:p>
        </p:txBody>
      </p:sp>
      <p:sp>
        <p:nvSpPr>
          <p:cNvPr id="102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5029200"/>
          </a:xfrm>
        </p:spPr>
        <p:txBody>
          <a:bodyPr/>
          <a:lstStyle/>
          <a:p>
            <a:pPr eaLnBrk="1" hangingPunct="1"/>
            <a:r>
              <a:rPr lang="en-US" b="1" dirty="0" smtClean="0"/>
              <a:t>Radiance</a:t>
            </a:r>
            <a:r>
              <a:rPr lang="cs-CZ" b="1" dirty="0" smtClean="0"/>
              <a:t> </a:t>
            </a:r>
            <a:r>
              <a:rPr lang="en-US" b="1" dirty="0" smtClean="0"/>
              <a:t>is constant along a ray in vacuum</a:t>
            </a:r>
            <a:endParaRPr lang="cs-CZ" b="1" dirty="0" smtClean="0"/>
          </a:p>
          <a:p>
            <a:pPr eaLnBrk="1" hangingPunct="1"/>
            <a:endParaRPr lang="cs-CZ" dirty="0" smtClean="0"/>
          </a:p>
          <a:p>
            <a:pPr marL="742950" lvl="1" indent="-285750" eaLnBrk="1" hangingPunct="1"/>
            <a:r>
              <a:rPr lang="en-US" dirty="0" smtClean="0"/>
              <a:t>Fundamental property for light transport simulation</a:t>
            </a:r>
          </a:p>
          <a:p>
            <a:pPr marL="742950" lvl="1" indent="-285750" eaLnBrk="1" hangingPunct="1"/>
            <a:endParaRPr lang="cs-CZ" dirty="0" smtClean="0"/>
          </a:p>
          <a:p>
            <a:pPr marL="742950" lvl="1" indent="-285750" eaLnBrk="1" hangingPunct="1"/>
            <a:r>
              <a:rPr lang="en-US" dirty="0" smtClean="0"/>
              <a:t>This is why radiance is the quantity associated with rays in a ray tracer</a:t>
            </a:r>
            <a:endParaRPr lang="cs-CZ" dirty="0" smtClean="0"/>
          </a:p>
          <a:p>
            <a:pPr marL="742950" lvl="1" indent="-285750" eaLnBrk="1" hangingPunct="1"/>
            <a:endParaRPr lang="cs-CZ" dirty="0" smtClean="0"/>
          </a:p>
          <a:p>
            <a:pPr marL="742950" lvl="1" indent="-285750" eaLnBrk="1" hangingPunct="1"/>
            <a:r>
              <a:rPr lang="en-US" dirty="0" smtClean="0"/>
              <a:t>Derived from energy conservation (next two slides)</a:t>
            </a:r>
            <a:endParaRPr lang="en-US" dirty="0" smtClean="0">
              <a:cs typeface="Times New Roman" pitchFamily="18" charset="0"/>
            </a:endParaRPr>
          </a:p>
          <a:p>
            <a:pPr marL="742950" lvl="1" indent="-285750" eaLnBrk="1" hangingPunct="1"/>
            <a:endParaRPr lang="en-US" dirty="0" smtClean="0">
              <a:cs typeface="Times New Roman" pitchFamily="18" charset="0"/>
            </a:endParaRPr>
          </a:p>
          <a:p>
            <a:pPr eaLnBrk="1" hangingPunct="1"/>
            <a:endParaRPr lang="en-US" sz="2000" dirty="0" smtClean="0">
              <a:cs typeface="Times New Roman" pitchFamily="18" charset="0"/>
            </a:endParaRPr>
          </a:p>
          <a:p>
            <a:pPr eaLnBrk="1" hangingPunct="1"/>
            <a:endParaRPr lang="en-US" sz="1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153400" cy="1104900"/>
          </a:xfrm>
          <a:noFill/>
          <a:ln/>
        </p:spPr>
        <p:txBody>
          <a:bodyPr/>
          <a:lstStyle/>
          <a:p>
            <a:r>
              <a:rPr lang="en-US" dirty="0" smtClean="0"/>
              <a:t>Energy conservation along a ray</a:t>
            </a:r>
            <a:endParaRPr lang="cs-CZ" dirty="0">
              <a:latin typeface="Arial CE" charset="-18"/>
            </a:endParaRPr>
          </a:p>
        </p:txBody>
      </p:sp>
      <p:graphicFrame>
        <p:nvGraphicFramePr>
          <p:cNvPr id="1126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72000" y="1981200"/>
          <a:ext cx="45704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2" r:id="rId4" imgW="4568760" imgH="576000" progId="Equation.2">
                  <p:embed/>
                </p:oleObj>
              </mc:Choice>
              <mc:Fallback>
                <p:oleObj r:id="rId4" imgW="4568760" imgH="576000" progId="Equation.2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81200"/>
                        <a:ext cx="4570413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81038" y="4054475"/>
            <a:ext cx="3448050" cy="1963738"/>
            <a:chOff x="429" y="2554"/>
            <a:chExt cx="2172" cy="1237"/>
          </a:xfrm>
        </p:grpSpPr>
        <p:sp>
          <p:nvSpPr>
            <p:cNvPr id="11268" name="Oval 4"/>
            <p:cNvSpPr>
              <a:spLocks noChangeArrowheads="1"/>
            </p:cNvSpPr>
            <p:nvPr/>
          </p:nvSpPr>
          <p:spPr bwMode="auto">
            <a:xfrm>
              <a:off x="2212" y="2836"/>
              <a:ext cx="184" cy="568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711" y="3418"/>
              <a:ext cx="49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1270" name="Oval 6"/>
            <p:cNvSpPr>
              <a:spLocks noChangeArrowheads="1"/>
            </p:cNvSpPr>
            <p:nvPr/>
          </p:nvSpPr>
          <p:spPr bwMode="auto">
            <a:xfrm>
              <a:off x="580" y="2836"/>
              <a:ext cx="184" cy="56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>
              <a:off x="677" y="3120"/>
              <a:ext cx="10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429" y="2781"/>
              <a:ext cx="1879" cy="671"/>
              <a:chOff x="429" y="2781"/>
              <a:chExt cx="1879" cy="671"/>
            </a:xfrm>
          </p:grpSpPr>
          <p:sp>
            <p:nvSpPr>
              <p:cNvPr id="11272" name="Line 8"/>
              <p:cNvSpPr>
                <a:spLocks noChangeShapeType="1"/>
              </p:cNvSpPr>
              <p:nvPr/>
            </p:nvSpPr>
            <p:spPr bwMode="auto">
              <a:xfrm flipH="1" flipV="1">
                <a:off x="429" y="2781"/>
                <a:ext cx="1879" cy="3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3" name="Line 9"/>
              <p:cNvSpPr>
                <a:spLocks noChangeShapeType="1"/>
              </p:cNvSpPr>
              <p:nvPr/>
            </p:nvSpPr>
            <p:spPr bwMode="auto">
              <a:xfrm flipH="1">
                <a:off x="429" y="3125"/>
                <a:ext cx="1879" cy="3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5" name="Rectangle 11"/>
            <p:cNvSpPr>
              <a:spLocks noChangeArrowheads="1"/>
            </p:cNvSpPr>
            <p:nvPr/>
          </p:nvSpPr>
          <p:spPr bwMode="auto">
            <a:xfrm>
              <a:off x="2103" y="3466"/>
              <a:ext cx="49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dA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1276" name="Rectangle 12"/>
            <p:cNvSpPr>
              <a:spLocks noChangeArrowheads="1"/>
            </p:cNvSpPr>
            <p:nvPr/>
          </p:nvSpPr>
          <p:spPr bwMode="auto">
            <a:xfrm>
              <a:off x="1575" y="2554"/>
              <a:ext cx="64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L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r>
                <a:rPr lang="cs-CZ" sz="2800" b="1">
                  <a:latin typeface="Arial" pitchFamily="34" charset="0"/>
                </a:rPr>
                <a:t>(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>
                  <a:latin typeface="Arial" pitchFamily="34" charset="0"/>
                </a:rPr>
                <a:t>)</a:t>
              </a:r>
              <a:endParaRPr lang="cs-CZ" sz="2800" b="1">
                <a:latin typeface="Arial CE" charset="-18"/>
              </a:endParaRPr>
            </a:p>
          </p:txBody>
        </p:sp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>
              <a:off x="1781" y="3120"/>
              <a:ext cx="6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747713" y="1768475"/>
            <a:ext cx="3360737" cy="1963738"/>
            <a:chOff x="471" y="1114"/>
            <a:chExt cx="2117" cy="1237"/>
          </a:xfrm>
        </p:grpSpPr>
        <p:sp>
          <p:nvSpPr>
            <p:cNvPr id="11279" name="Oval 15"/>
            <p:cNvSpPr>
              <a:spLocks noChangeArrowheads="1"/>
            </p:cNvSpPr>
            <p:nvPr/>
          </p:nvSpPr>
          <p:spPr bwMode="auto">
            <a:xfrm>
              <a:off x="2212" y="1396"/>
              <a:ext cx="184" cy="568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Rectangle 16"/>
            <p:cNvSpPr>
              <a:spLocks noChangeArrowheads="1"/>
            </p:cNvSpPr>
            <p:nvPr/>
          </p:nvSpPr>
          <p:spPr bwMode="auto">
            <a:xfrm>
              <a:off x="1815" y="1930"/>
              <a:ext cx="49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1281" name="Oval 17"/>
            <p:cNvSpPr>
              <a:spLocks noChangeArrowheads="1"/>
            </p:cNvSpPr>
            <p:nvPr/>
          </p:nvSpPr>
          <p:spPr bwMode="auto">
            <a:xfrm>
              <a:off x="580" y="1396"/>
              <a:ext cx="184" cy="56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2" name="Line 18"/>
            <p:cNvSpPr>
              <a:spLocks noChangeShapeType="1"/>
            </p:cNvSpPr>
            <p:nvPr/>
          </p:nvSpPr>
          <p:spPr bwMode="auto">
            <a:xfrm>
              <a:off x="677" y="1680"/>
              <a:ext cx="19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19"/>
            <p:cNvSpPr>
              <a:spLocks noChangeShapeType="1"/>
            </p:cNvSpPr>
            <p:nvPr/>
          </p:nvSpPr>
          <p:spPr bwMode="auto">
            <a:xfrm flipV="1">
              <a:off x="677" y="1341"/>
              <a:ext cx="1863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Line 20"/>
            <p:cNvSpPr>
              <a:spLocks noChangeShapeType="1"/>
            </p:cNvSpPr>
            <p:nvPr/>
          </p:nvSpPr>
          <p:spPr bwMode="auto">
            <a:xfrm>
              <a:off x="677" y="1685"/>
              <a:ext cx="1863" cy="3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Rectangle 21"/>
            <p:cNvSpPr>
              <a:spLocks noChangeArrowheads="1"/>
            </p:cNvSpPr>
            <p:nvPr/>
          </p:nvSpPr>
          <p:spPr bwMode="auto">
            <a:xfrm>
              <a:off x="471" y="2026"/>
              <a:ext cx="49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dA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1286" name="Rectangle 22"/>
            <p:cNvSpPr>
              <a:spLocks noChangeArrowheads="1"/>
            </p:cNvSpPr>
            <p:nvPr/>
          </p:nvSpPr>
          <p:spPr bwMode="auto">
            <a:xfrm>
              <a:off x="759" y="1114"/>
              <a:ext cx="64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L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r>
                <a:rPr lang="cs-CZ" sz="2800" b="1">
                  <a:latin typeface="Arial" pitchFamily="34" charset="0"/>
                </a:rPr>
                <a:t>(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>
                  <a:latin typeface="Arial" pitchFamily="34" charset="0"/>
                </a:rPr>
                <a:t>)</a:t>
              </a:r>
              <a:endParaRPr lang="cs-CZ" sz="2800" b="1">
                <a:latin typeface="Arial CE" charset="-18"/>
              </a:endParaRPr>
            </a:p>
          </p:txBody>
        </p:sp>
        <p:sp>
          <p:nvSpPr>
            <p:cNvPr id="11287" name="Rectangle 23"/>
            <p:cNvSpPr>
              <a:spLocks noChangeArrowheads="1"/>
            </p:cNvSpPr>
            <p:nvPr/>
          </p:nvSpPr>
          <p:spPr bwMode="auto">
            <a:xfrm>
              <a:off x="1431" y="1786"/>
              <a:ext cx="201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r</a:t>
              </a:r>
              <a:endParaRPr lang="cs-CZ" sz="2800" b="1">
                <a:latin typeface="Arial CE" charset="-18"/>
              </a:endParaRPr>
            </a:p>
          </p:txBody>
        </p:sp>
      </p:grp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4695761" y="2819400"/>
            <a:ext cx="1490794" cy="951543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e</a:t>
            </a:r>
            <a:r>
              <a:rPr lang="en-US" sz="2800" dirty="0" smtClean="0">
                <a:latin typeface="+mj-lt"/>
              </a:rPr>
              <a:t>mitted 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flux</a:t>
            </a:r>
            <a:endParaRPr lang="cs-CZ" sz="2800" dirty="0">
              <a:latin typeface="+mj-lt"/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6853486" y="2819400"/>
            <a:ext cx="1590180" cy="951543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received 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flux</a:t>
            </a:r>
            <a:endParaRPr lang="cs-CZ" sz="2800" dirty="0">
              <a:latin typeface="+mj-lt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827584" y="2204864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27584" y="3140968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27584" y="4509120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27584" y="5445224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153400" cy="1104900"/>
          </a:xfrm>
          <a:noFill/>
          <a:ln/>
        </p:spPr>
        <p:txBody>
          <a:bodyPr/>
          <a:lstStyle/>
          <a:p>
            <a:r>
              <a:rPr lang="en-US" dirty="0"/>
              <a:t>Energy conservation along a ray</a:t>
            </a:r>
            <a:endParaRPr lang="cs-CZ" dirty="0">
              <a:latin typeface="Arial CE" charset="-18"/>
            </a:endParaRPr>
          </a:p>
        </p:txBody>
      </p:sp>
      <p:graphicFrame>
        <p:nvGraphicFramePr>
          <p:cNvPr id="1331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72000" y="1981200"/>
          <a:ext cx="45704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34" r:id="rId4" imgW="4568760" imgH="576000" progId="Equation.2">
                  <p:embed/>
                </p:oleObj>
              </mc:Choice>
              <mc:Fallback>
                <p:oleObj r:id="rId4" imgW="4568760" imgH="576000" progId="Equation.2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81200"/>
                        <a:ext cx="4570413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81038" y="4054475"/>
            <a:ext cx="3448050" cy="1963738"/>
            <a:chOff x="429" y="2554"/>
            <a:chExt cx="2172" cy="1237"/>
          </a:xfrm>
        </p:grpSpPr>
        <p:sp>
          <p:nvSpPr>
            <p:cNvPr id="13316" name="Oval 4"/>
            <p:cNvSpPr>
              <a:spLocks noChangeArrowheads="1"/>
            </p:cNvSpPr>
            <p:nvPr/>
          </p:nvSpPr>
          <p:spPr bwMode="auto">
            <a:xfrm>
              <a:off x="2212" y="2836"/>
              <a:ext cx="184" cy="568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711" y="3418"/>
              <a:ext cx="49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3318" name="Oval 6"/>
            <p:cNvSpPr>
              <a:spLocks noChangeArrowheads="1"/>
            </p:cNvSpPr>
            <p:nvPr/>
          </p:nvSpPr>
          <p:spPr bwMode="auto">
            <a:xfrm>
              <a:off x="580" y="2836"/>
              <a:ext cx="184" cy="56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677" y="3120"/>
              <a:ext cx="10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429" y="2781"/>
              <a:ext cx="1879" cy="671"/>
              <a:chOff x="429" y="2781"/>
              <a:chExt cx="1879" cy="671"/>
            </a:xfrm>
          </p:grpSpPr>
          <p:sp>
            <p:nvSpPr>
              <p:cNvPr id="13320" name="Line 8"/>
              <p:cNvSpPr>
                <a:spLocks noChangeShapeType="1"/>
              </p:cNvSpPr>
              <p:nvPr/>
            </p:nvSpPr>
            <p:spPr bwMode="auto">
              <a:xfrm flipH="1" flipV="1">
                <a:off x="429" y="2781"/>
                <a:ext cx="1879" cy="3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1" name="Line 9"/>
              <p:cNvSpPr>
                <a:spLocks noChangeShapeType="1"/>
              </p:cNvSpPr>
              <p:nvPr/>
            </p:nvSpPr>
            <p:spPr bwMode="auto">
              <a:xfrm flipH="1">
                <a:off x="429" y="3125"/>
                <a:ext cx="1879" cy="3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2103" y="3466"/>
              <a:ext cx="49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dA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3324" name="Rectangle 12"/>
            <p:cNvSpPr>
              <a:spLocks noChangeArrowheads="1"/>
            </p:cNvSpPr>
            <p:nvPr/>
          </p:nvSpPr>
          <p:spPr bwMode="auto">
            <a:xfrm>
              <a:off x="1575" y="2554"/>
              <a:ext cx="64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L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r>
                <a:rPr lang="cs-CZ" sz="2800" b="1">
                  <a:latin typeface="Arial" pitchFamily="34" charset="0"/>
                </a:rPr>
                <a:t>(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>
                  <a:latin typeface="Arial" pitchFamily="34" charset="0"/>
                </a:rPr>
                <a:t>)</a:t>
              </a:r>
              <a:endParaRPr lang="cs-CZ" sz="2800" b="1">
                <a:latin typeface="Arial CE" charset="-18"/>
              </a:endParaRPr>
            </a:p>
          </p:txBody>
        </p:sp>
        <p:sp>
          <p:nvSpPr>
            <p:cNvPr id="13325" name="Line 13"/>
            <p:cNvSpPr>
              <a:spLocks noChangeShapeType="1"/>
            </p:cNvSpPr>
            <p:nvPr/>
          </p:nvSpPr>
          <p:spPr bwMode="auto">
            <a:xfrm>
              <a:off x="1781" y="3120"/>
              <a:ext cx="6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3327" name="Object 15">
            <a:hlinkClick r:id="" action="ppaction://ole?verb=0"/>
          </p:cNvPr>
          <p:cNvGraphicFramePr>
            <a:graphicFrameLocks/>
          </p:cNvGraphicFramePr>
          <p:nvPr/>
        </p:nvGraphicFramePr>
        <p:xfrm>
          <a:off x="4475163" y="2895600"/>
          <a:ext cx="4592637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35" r:id="rId6" imgW="4590720" imgH="1552320" progId="Equation.2">
                  <p:embed/>
                </p:oleObj>
              </mc:Choice>
              <mc:Fallback>
                <p:oleObj r:id="rId6" imgW="4590720" imgH="1552320" progId="Equation.2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63" y="2895600"/>
                        <a:ext cx="4592637" cy="155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6023612" y="4206875"/>
            <a:ext cx="2580836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dirty="0">
                <a:latin typeface="+mj-lt"/>
              </a:rPr>
              <a:t>r</a:t>
            </a:r>
            <a:r>
              <a:rPr lang="en-US" sz="2800" dirty="0" smtClean="0">
                <a:latin typeface="+mj-lt"/>
              </a:rPr>
              <a:t>ay throughput</a:t>
            </a:r>
            <a:endParaRPr lang="cs-CZ" sz="2800" dirty="0">
              <a:latin typeface="+mj-lt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V="1">
            <a:off x="5940152" y="4725144"/>
            <a:ext cx="2808312" cy="0"/>
          </a:xfrm>
          <a:prstGeom prst="line">
            <a:avLst/>
          </a:prstGeom>
          <a:noFill/>
          <a:ln w="25400">
            <a:solidFill>
              <a:srgbClr val="C2001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4510212" y="3352800"/>
            <a:ext cx="277812" cy="0"/>
          </a:xfrm>
          <a:prstGeom prst="line">
            <a:avLst/>
          </a:prstGeom>
          <a:noFill/>
          <a:ln w="25400">
            <a:solidFill>
              <a:srgbClr val="C2001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747713" y="1768475"/>
            <a:ext cx="3360737" cy="1963738"/>
            <a:chOff x="471" y="1114"/>
            <a:chExt cx="2117" cy="1237"/>
          </a:xfrm>
        </p:grpSpPr>
        <p:sp>
          <p:nvSpPr>
            <p:cNvPr id="13331" name="Oval 19"/>
            <p:cNvSpPr>
              <a:spLocks noChangeArrowheads="1"/>
            </p:cNvSpPr>
            <p:nvPr/>
          </p:nvSpPr>
          <p:spPr bwMode="auto">
            <a:xfrm>
              <a:off x="2212" y="1396"/>
              <a:ext cx="184" cy="568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Rectangle 20"/>
            <p:cNvSpPr>
              <a:spLocks noChangeArrowheads="1"/>
            </p:cNvSpPr>
            <p:nvPr/>
          </p:nvSpPr>
          <p:spPr bwMode="auto">
            <a:xfrm>
              <a:off x="1815" y="1930"/>
              <a:ext cx="49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3333" name="Oval 21"/>
            <p:cNvSpPr>
              <a:spLocks noChangeArrowheads="1"/>
            </p:cNvSpPr>
            <p:nvPr/>
          </p:nvSpPr>
          <p:spPr bwMode="auto">
            <a:xfrm>
              <a:off x="580" y="1396"/>
              <a:ext cx="184" cy="56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4" name="Line 22"/>
            <p:cNvSpPr>
              <a:spLocks noChangeShapeType="1"/>
            </p:cNvSpPr>
            <p:nvPr/>
          </p:nvSpPr>
          <p:spPr bwMode="auto">
            <a:xfrm>
              <a:off x="677" y="1680"/>
              <a:ext cx="19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Line 23"/>
            <p:cNvSpPr>
              <a:spLocks noChangeShapeType="1"/>
            </p:cNvSpPr>
            <p:nvPr/>
          </p:nvSpPr>
          <p:spPr bwMode="auto">
            <a:xfrm flipV="1">
              <a:off x="677" y="1341"/>
              <a:ext cx="1863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Line 24"/>
            <p:cNvSpPr>
              <a:spLocks noChangeShapeType="1"/>
            </p:cNvSpPr>
            <p:nvPr/>
          </p:nvSpPr>
          <p:spPr bwMode="auto">
            <a:xfrm>
              <a:off x="677" y="1685"/>
              <a:ext cx="1863" cy="3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Rectangle 25"/>
            <p:cNvSpPr>
              <a:spLocks noChangeArrowheads="1"/>
            </p:cNvSpPr>
            <p:nvPr/>
          </p:nvSpPr>
          <p:spPr bwMode="auto">
            <a:xfrm>
              <a:off x="471" y="2026"/>
              <a:ext cx="49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dA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3338" name="Rectangle 26"/>
            <p:cNvSpPr>
              <a:spLocks noChangeArrowheads="1"/>
            </p:cNvSpPr>
            <p:nvPr/>
          </p:nvSpPr>
          <p:spPr bwMode="auto">
            <a:xfrm>
              <a:off x="759" y="1114"/>
              <a:ext cx="64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L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r>
                <a:rPr lang="cs-CZ" sz="2800" b="1">
                  <a:latin typeface="Arial" pitchFamily="34" charset="0"/>
                </a:rPr>
                <a:t>(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>
                  <a:latin typeface="Arial" pitchFamily="34" charset="0"/>
                </a:rPr>
                <a:t>)</a:t>
              </a:r>
              <a:endParaRPr lang="cs-CZ" sz="2800" b="1">
                <a:latin typeface="Arial CE" charset="-18"/>
              </a:endParaRPr>
            </a:p>
          </p:txBody>
        </p:sp>
        <p:sp>
          <p:nvSpPr>
            <p:cNvPr id="13339" name="Rectangle 27"/>
            <p:cNvSpPr>
              <a:spLocks noChangeArrowheads="1"/>
            </p:cNvSpPr>
            <p:nvPr/>
          </p:nvSpPr>
          <p:spPr bwMode="auto">
            <a:xfrm>
              <a:off x="1431" y="1786"/>
              <a:ext cx="201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r</a:t>
              </a:r>
              <a:endParaRPr lang="cs-CZ" sz="2800" b="1">
                <a:latin typeface="Arial CE" charset="-18"/>
              </a:endParaRPr>
            </a:p>
          </p:txBody>
        </p:sp>
      </p:grpSp>
      <p:graphicFrame>
        <p:nvGraphicFramePr>
          <p:cNvPr id="13341" name="Object 29">
            <a:hlinkClick r:id="" action="ppaction://ole?verb=0"/>
          </p:cNvPr>
          <p:cNvGraphicFramePr>
            <a:graphicFrameLocks/>
          </p:cNvGraphicFramePr>
          <p:nvPr/>
        </p:nvGraphicFramePr>
        <p:xfrm>
          <a:off x="5486400" y="5105400"/>
          <a:ext cx="168275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36" r:id="rId8" imgW="1680840" imgH="428400" progId="Equation.2">
                  <p:embed/>
                </p:oleObj>
              </mc:Choice>
              <mc:Fallback>
                <p:oleObj r:id="rId8" imgW="1680840" imgH="428400" progId="Equation.2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105400"/>
                        <a:ext cx="168275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5194300" y="5041900"/>
            <a:ext cx="1651000" cy="584200"/>
          </a:xfrm>
          <a:prstGeom prst="rect">
            <a:avLst/>
          </a:prstGeom>
          <a:noFill/>
          <a:ln w="25400">
            <a:solidFill>
              <a:srgbClr val="438E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827584" y="2204864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27584" y="3140968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27584" y="4509120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27584" y="5445224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Properties of radiance</a:t>
            </a:r>
            <a:r>
              <a:rPr lang="cs-CZ" dirty="0" smtClean="0"/>
              <a:t> (2)</a:t>
            </a:r>
            <a:endParaRPr lang="en-US" dirty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Sensor response </a:t>
            </a:r>
            <a:r>
              <a:rPr lang="cs-CZ" dirty="0" smtClean="0"/>
              <a:t>(</a:t>
            </a:r>
            <a:r>
              <a:rPr lang="en-US" dirty="0" smtClean="0"/>
              <a:t>i.e. camera or human eye</a:t>
            </a:r>
            <a:r>
              <a:rPr lang="cs-CZ" dirty="0" smtClean="0"/>
              <a:t>) </a:t>
            </a:r>
            <a:r>
              <a:rPr lang="en-US" dirty="0" smtClean="0"/>
              <a:t>is directly proportional to the value of </a:t>
            </a:r>
            <a:r>
              <a:rPr lang="en-US" b="1" dirty="0" smtClean="0"/>
              <a:t>radiance</a:t>
            </a:r>
            <a:r>
              <a:rPr lang="en-US" dirty="0" smtClean="0"/>
              <a:t> reflected by the surface visible to the sensor</a:t>
            </a:r>
            <a:r>
              <a:rPr lang="cs-CZ" dirty="0" smtClean="0"/>
              <a:t>.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en-US" dirty="0" smtClean="0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57288" y="5410200"/>
            <a:ext cx="6696075" cy="1135063"/>
            <a:chOff x="729" y="3408"/>
            <a:chExt cx="4218" cy="715"/>
          </a:xfrm>
        </p:grpSpPr>
        <p:graphicFrame>
          <p:nvGraphicFramePr>
            <p:cNvPr id="6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752" y="3408"/>
            <a:ext cx="4195" cy="7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989" r:id="rId3" imgW="6657840" imgH="1133280" progId="Equation.2">
                    <p:embed/>
                  </p:oleObj>
                </mc:Choice>
                <mc:Fallback>
                  <p:oleObj r:id="rId3" imgW="6657840" imgH="1133280" progId="Equation.2">
                    <p:embed/>
                    <p:pic>
                      <p:nvPicPr>
                        <p:cNvPr id="0" name="Picture 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" y="3408"/>
                          <a:ext cx="4195" cy="7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29" y="3792"/>
              <a:ext cx="223" cy="0"/>
            </a:xfrm>
            <a:prstGeom prst="line">
              <a:avLst/>
            </a:prstGeom>
            <a:noFill/>
            <a:ln w="25400">
              <a:solidFill>
                <a:srgbClr val="438E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4089" y="3792"/>
              <a:ext cx="607" cy="0"/>
            </a:xfrm>
            <a:prstGeom prst="line">
              <a:avLst/>
            </a:prstGeom>
            <a:noFill/>
            <a:ln w="25400">
              <a:solidFill>
                <a:srgbClr val="438E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1360490" y="3124201"/>
            <a:ext cx="6348420" cy="1620838"/>
            <a:chOff x="857" y="1968"/>
            <a:chExt cx="3999" cy="1021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863" y="2054"/>
              <a:ext cx="993" cy="599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2800" b="1" dirty="0" smtClean="0">
                  <a:latin typeface="+mj-lt"/>
                </a:rPr>
                <a:t>Sensor </a:t>
              </a:r>
              <a:br>
                <a:rPr lang="en-US" sz="2800" b="1" dirty="0" smtClean="0">
                  <a:latin typeface="+mj-lt"/>
                </a:rPr>
              </a:br>
              <a:r>
                <a:rPr lang="en-US" sz="2800" b="1" dirty="0" smtClean="0">
                  <a:latin typeface="+mj-lt"/>
                </a:rPr>
                <a:t>area </a:t>
              </a:r>
              <a:r>
                <a:rPr lang="cs-CZ" sz="2800" b="1" dirty="0" smtClean="0">
                  <a:latin typeface="+mj-lt"/>
                </a:rPr>
                <a:t>A</a:t>
              </a:r>
              <a:r>
                <a:rPr lang="cs-CZ" sz="2800" b="1" baseline="-25000" dirty="0" smtClean="0">
                  <a:latin typeface="+mj-lt"/>
                </a:rPr>
                <a:t>2 </a:t>
              </a:r>
              <a:endParaRPr lang="cs-CZ" sz="2800" b="1" baseline="-25000" dirty="0">
                <a:latin typeface="+mj-lt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400" y="1968"/>
              <a:ext cx="1249" cy="769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0" y="0"/>
                </a:cxn>
                <a:cxn ang="0">
                  <a:pos x="1248" y="0"/>
                </a:cxn>
                <a:cxn ang="0">
                  <a:pos x="1248" y="768"/>
                </a:cxn>
                <a:cxn ang="0">
                  <a:pos x="0" y="768"/>
                </a:cxn>
                <a:cxn ang="0">
                  <a:pos x="0" y="480"/>
                </a:cxn>
              </a:cxnLst>
              <a:rect l="0" t="0" r="r" b="b"/>
              <a:pathLst>
                <a:path w="1249" h="769">
                  <a:moveTo>
                    <a:pt x="0" y="288"/>
                  </a:moveTo>
                  <a:lnTo>
                    <a:pt x="0" y="0"/>
                  </a:lnTo>
                  <a:lnTo>
                    <a:pt x="1248" y="0"/>
                  </a:lnTo>
                  <a:lnTo>
                    <a:pt x="1248" y="768"/>
                  </a:lnTo>
                  <a:lnTo>
                    <a:pt x="0" y="768"/>
                  </a:lnTo>
                  <a:lnTo>
                    <a:pt x="0" y="48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3612" y="2177"/>
              <a:ext cx="0" cy="303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 flipV="1">
              <a:off x="857" y="1971"/>
              <a:ext cx="2736" cy="5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887" y="2176"/>
              <a:ext cx="2698" cy="5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057" y="2390"/>
              <a:ext cx="1229" cy="59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2800" b="1" dirty="0" smtClean="0">
                  <a:latin typeface="+mj-lt"/>
                </a:rPr>
                <a:t>Aperture </a:t>
              </a:r>
              <a:br>
                <a:rPr lang="en-US" sz="2800" b="1" dirty="0" smtClean="0">
                  <a:latin typeface="+mj-lt"/>
                </a:rPr>
              </a:br>
              <a:r>
                <a:rPr lang="en-US" sz="2800" b="1" dirty="0" smtClean="0">
                  <a:latin typeface="+mj-lt"/>
                </a:rPr>
                <a:t>area </a:t>
              </a:r>
              <a:r>
                <a:rPr lang="cs-CZ" sz="2800" b="1" dirty="0" smtClean="0">
                  <a:latin typeface="+mj-lt"/>
                </a:rPr>
                <a:t>A</a:t>
              </a:r>
              <a:r>
                <a:rPr lang="cs-CZ" sz="2800" b="1" baseline="-25000" dirty="0" smtClean="0">
                  <a:latin typeface="+mj-lt"/>
                </a:rPr>
                <a:t>1 </a:t>
              </a:r>
              <a:endParaRPr lang="cs-CZ" sz="2800" b="1" baseline="-25000" dirty="0">
                <a:latin typeface="+mj-lt"/>
              </a:endParaRPr>
            </a:p>
          </p:txBody>
        </p:sp>
      </p:grp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Incoming </a:t>
            </a:r>
            <a:r>
              <a:rPr lang="cs-CZ" dirty="0" smtClean="0"/>
              <a:t>/ </a:t>
            </a:r>
            <a:r>
              <a:rPr lang="en-US" dirty="0" smtClean="0"/>
              <a:t>outgoing </a:t>
            </a:r>
            <a:r>
              <a:rPr lang="cs-CZ" dirty="0" smtClean="0"/>
              <a:t>radiance</a:t>
            </a:r>
            <a:endParaRPr lang="en-US" dirty="0" smtClean="0"/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Radiance is </a:t>
            </a:r>
            <a:r>
              <a:rPr lang="en-US" b="1" dirty="0" smtClean="0"/>
              <a:t>discontinuous </a:t>
            </a:r>
            <a:r>
              <a:rPr lang="en-US" dirty="0" smtClean="0"/>
              <a:t>at</a:t>
            </a:r>
            <a:r>
              <a:rPr lang="en-US" dirty="0" smtClean="0"/>
              <a:t> </a:t>
            </a:r>
            <a:r>
              <a:rPr lang="en-US" dirty="0" smtClean="0"/>
              <a:t>an interface between materials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lvl="1" eaLnBrk="1" hangingPunct="1"/>
            <a:r>
              <a:rPr lang="en-US" dirty="0" smtClean="0"/>
              <a:t>Incoming</a:t>
            </a:r>
            <a:r>
              <a:rPr lang="cs-CZ" dirty="0" smtClean="0"/>
              <a:t> radiance – </a:t>
            </a:r>
            <a:r>
              <a:rPr lang="cs-CZ" i="1" dirty="0" smtClean="0"/>
              <a:t>L</a:t>
            </a:r>
            <a:r>
              <a:rPr lang="cs-CZ" i="1" baseline="30000" dirty="0" smtClean="0"/>
              <a:t>i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</a:t>
            </a:r>
          </a:p>
          <a:p>
            <a:pPr lvl="2" eaLnBrk="1" hangingPunct="1"/>
            <a:r>
              <a:rPr lang="cs-CZ" dirty="0" smtClean="0"/>
              <a:t>radiance </a:t>
            </a:r>
            <a:r>
              <a:rPr lang="en-US" dirty="0" smtClean="0"/>
              <a:t>just before the interaction (reflection/transmission)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lvl="1" eaLnBrk="1" hangingPunct="1"/>
            <a:r>
              <a:rPr lang="en-US" dirty="0" smtClean="0"/>
              <a:t>Outgoing</a:t>
            </a:r>
            <a:r>
              <a:rPr lang="cs-CZ" dirty="0" smtClean="0"/>
              <a:t> radiance  – </a:t>
            </a:r>
            <a:r>
              <a:rPr lang="cs-CZ" i="1" dirty="0" err="1" smtClean="0"/>
              <a:t>L</a:t>
            </a:r>
            <a:r>
              <a:rPr lang="cs-CZ" i="1" baseline="30000" dirty="0" err="1" smtClean="0"/>
              <a:t>o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</a:t>
            </a:r>
          </a:p>
          <a:p>
            <a:pPr lvl="2" eaLnBrk="1" hangingPunct="1"/>
            <a:r>
              <a:rPr lang="cs-CZ" dirty="0" smtClean="0"/>
              <a:t>radiance </a:t>
            </a:r>
            <a:r>
              <a:rPr lang="en-US" dirty="0" smtClean="0"/>
              <a:t>just after the interaction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cs-CZ" dirty="0" smtClean="0"/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755650" y="37893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Radiometric and photometric terminology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762368"/>
              </p:ext>
            </p:extLst>
          </p:nvPr>
        </p:nvGraphicFramePr>
        <p:xfrm>
          <a:off x="446856" y="1628800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Fyzika</a:t>
                      </a:r>
                    </a:p>
                    <a:p>
                      <a:r>
                        <a:rPr lang="en-US" i="1" noProof="0" dirty="0" smtClean="0"/>
                        <a:t>Physics</a:t>
                      </a:r>
                      <a:endParaRPr lang="en-US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Radiometrie</a:t>
                      </a:r>
                    </a:p>
                    <a:p>
                      <a:r>
                        <a:rPr lang="cs-CZ" i="1" dirty="0" smtClean="0"/>
                        <a:t>Radiometry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Fotometrie</a:t>
                      </a:r>
                    </a:p>
                    <a:p>
                      <a:r>
                        <a:rPr lang="en-US" i="1" noProof="0" dirty="0" smtClean="0"/>
                        <a:t>Photometry</a:t>
                      </a:r>
                      <a:endParaRPr lang="en-US" i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Energie</a:t>
                      </a:r>
                      <a:br>
                        <a:rPr lang="cs-CZ" dirty="0" smtClean="0"/>
                      </a:br>
                      <a:r>
                        <a:rPr lang="en-US" i="1" noProof="0" dirty="0" smtClean="0"/>
                        <a:t>Energy</a:t>
                      </a:r>
                      <a:endParaRPr lang="en-US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Zářivá</a:t>
                      </a:r>
                      <a:r>
                        <a:rPr lang="cs-CZ" baseline="0" dirty="0" smtClean="0"/>
                        <a:t> energie</a:t>
                      </a:r>
                    </a:p>
                    <a:p>
                      <a:r>
                        <a:rPr lang="cs-CZ" i="1" baseline="0" dirty="0" smtClean="0"/>
                        <a:t>Radiant </a:t>
                      </a:r>
                      <a:r>
                        <a:rPr lang="en-US" i="1" baseline="0" noProof="0" dirty="0" smtClean="0"/>
                        <a:t>energy</a:t>
                      </a:r>
                      <a:endParaRPr lang="en-US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Světelná energie</a:t>
                      </a:r>
                    </a:p>
                    <a:p>
                      <a:r>
                        <a:rPr lang="en-US" i="1" noProof="0" dirty="0" smtClean="0"/>
                        <a:t>Luminous energy</a:t>
                      </a:r>
                      <a:endParaRPr lang="en-US" i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Výkon (tok)</a:t>
                      </a:r>
                    </a:p>
                    <a:p>
                      <a:r>
                        <a:rPr lang="en-US" i="1" noProof="0" dirty="0" smtClean="0"/>
                        <a:t>Powe</a:t>
                      </a:r>
                      <a:r>
                        <a:rPr lang="en-US" i="1" baseline="0" noProof="0" dirty="0" smtClean="0"/>
                        <a:t>r (flux)</a:t>
                      </a:r>
                      <a:endParaRPr lang="en-US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Zářivý tok</a:t>
                      </a:r>
                    </a:p>
                    <a:p>
                      <a:r>
                        <a:rPr lang="en-US" i="1" noProof="0" dirty="0" smtClean="0"/>
                        <a:t>Radiant flux (power)</a:t>
                      </a:r>
                      <a:endParaRPr lang="en-US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Světelný tok (výkon)</a:t>
                      </a:r>
                    </a:p>
                    <a:p>
                      <a:r>
                        <a:rPr lang="en-US" i="1" noProof="0" dirty="0" smtClean="0"/>
                        <a:t>Luminous power</a:t>
                      </a:r>
                      <a:endParaRPr lang="en-US" i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Hustota</a:t>
                      </a:r>
                      <a:r>
                        <a:rPr lang="cs-CZ" baseline="0" dirty="0" smtClean="0"/>
                        <a:t> toku</a:t>
                      </a:r>
                      <a:endParaRPr lang="cs-CZ" dirty="0" smtClean="0"/>
                    </a:p>
                    <a:p>
                      <a:r>
                        <a:rPr lang="en-US" i="1" noProof="0" dirty="0" smtClean="0"/>
                        <a:t>Flux density</a:t>
                      </a:r>
                      <a:endParaRPr lang="en-US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Ozáření</a:t>
                      </a:r>
                    </a:p>
                    <a:p>
                      <a:r>
                        <a:rPr lang="en-US" i="1" noProof="0" dirty="0" smtClean="0"/>
                        <a:t>Irradiance</a:t>
                      </a:r>
                      <a:endParaRPr lang="en-US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Osvětlení</a:t>
                      </a:r>
                    </a:p>
                    <a:p>
                      <a:r>
                        <a:rPr lang="en-US" i="1" noProof="0" dirty="0" smtClean="0"/>
                        <a:t>Illuminance</a:t>
                      </a:r>
                      <a:endParaRPr lang="en-US" i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dtto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Intenzita vyzařování</a:t>
                      </a:r>
                    </a:p>
                    <a:p>
                      <a:r>
                        <a:rPr lang="en-US" i="1" noProof="0" dirty="0" smtClean="0"/>
                        <a:t>Radiosity</a:t>
                      </a:r>
                      <a:endParaRPr lang="en-US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???</a:t>
                      </a:r>
                    </a:p>
                    <a:p>
                      <a:r>
                        <a:rPr lang="en-US" i="1" noProof="0" dirty="0" smtClean="0"/>
                        <a:t>Luminosity</a:t>
                      </a:r>
                      <a:endParaRPr lang="en-US" i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Úhlová hustota toku</a:t>
                      </a:r>
                    </a:p>
                    <a:p>
                      <a:r>
                        <a:rPr lang="en-US" i="1" noProof="0" dirty="0" smtClean="0"/>
                        <a:t>Angular flux density</a:t>
                      </a:r>
                      <a:endParaRPr lang="en-US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Zář</a:t>
                      </a:r>
                    </a:p>
                    <a:p>
                      <a:r>
                        <a:rPr lang="cs-CZ" i="1" dirty="0" smtClean="0"/>
                        <a:t>Radiance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Jas</a:t>
                      </a:r>
                    </a:p>
                    <a:p>
                      <a:r>
                        <a:rPr lang="en-US" i="1" noProof="0" dirty="0" smtClean="0"/>
                        <a:t>Luminance</a:t>
                      </a:r>
                      <a:endParaRPr lang="en-US" i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???</a:t>
                      </a:r>
                    </a:p>
                    <a:p>
                      <a:r>
                        <a:rPr lang="cs-CZ" dirty="0" smtClean="0"/>
                        <a:t>Intensity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Zářivost</a:t>
                      </a:r>
                    </a:p>
                    <a:p>
                      <a:r>
                        <a:rPr lang="cs-CZ" i="1" dirty="0" smtClean="0"/>
                        <a:t>Radiant</a:t>
                      </a:r>
                      <a:r>
                        <a:rPr lang="cs-CZ" i="1" baseline="0" dirty="0" smtClean="0"/>
                        <a:t> Intensity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Svítivost</a:t>
                      </a:r>
                    </a:p>
                    <a:p>
                      <a:r>
                        <a:rPr lang="en-US" i="1" noProof="0" dirty="0" smtClean="0"/>
                        <a:t>Luminous</a:t>
                      </a:r>
                      <a:r>
                        <a:rPr lang="cs-CZ" i="1" dirty="0" smtClean="0"/>
                        <a:t> </a:t>
                      </a:r>
                      <a:r>
                        <a:rPr lang="cs-CZ" i="1" dirty="0" smtClean="0"/>
                        <a:t>intensity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Next lecture</a:t>
            </a:r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dirty="0" smtClean="0"/>
          </a:p>
          <a:p>
            <a:pPr eaLnBrk="1" hangingPunct="1"/>
            <a:r>
              <a:rPr lang="en-US" dirty="0" smtClean="0"/>
              <a:t>Light reflection on surfaces</a:t>
            </a:r>
            <a:endParaRPr lang="cs-CZ" dirty="0" smtClean="0"/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755650" y="37893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Solid angle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2"/>
            <a:ext cx="8291513" cy="4897015"/>
          </a:xfrm>
        </p:spPr>
        <p:txBody>
          <a:bodyPr/>
          <a:lstStyle/>
          <a:p>
            <a:pPr eaLnBrk="1" hangingPunct="1"/>
            <a:r>
              <a:rPr lang="en-US" b="1" dirty="0" smtClean="0"/>
              <a:t>Planar angle</a:t>
            </a:r>
            <a:endParaRPr lang="cs-CZ" b="1" dirty="0" smtClean="0"/>
          </a:p>
          <a:p>
            <a:pPr lvl="1" eaLnBrk="1" hangingPunct="1"/>
            <a:r>
              <a:rPr lang="en-US" dirty="0" smtClean="0"/>
              <a:t>Arc length on a unit circle</a:t>
            </a:r>
            <a:endParaRPr lang="cs-CZ" dirty="0" smtClean="0"/>
          </a:p>
          <a:p>
            <a:pPr lvl="1" eaLnBrk="1" hangingPunct="1"/>
            <a:r>
              <a:rPr lang="en-US" dirty="0" smtClean="0"/>
              <a:t>A full circle has </a:t>
            </a:r>
            <a:r>
              <a:rPr lang="cs-CZ" dirty="0" smtClean="0"/>
              <a:t>2</a:t>
            </a:r>
            <a:r>
              <a:rPr lang="cs-CZ" dirty="0" smtClean="0">
                <a:latin typeface="Symbol" pitchFamily="18" charset="2"/>
              </a:rPr>
              <a:t>p</a:t>
            </a:r>
            <a:r>
              <a:rPr lang="cs-CZ" dirty="0" smtClean="0"/>
              <a:t> </a:t>
            </a:r>
            <a:r>
              <a:rPr lang="en-US" dirty="0" smtClean="0"/>
              <a:t>radians (unit circle has the length of </a:t>
            </a:r>
            <a:r>
              <a:rPr lang="cs-CZ" dirty="0" smtClean="0"/>
              <a:t>2</a:t>
            </a:r>
            <a:r>
              <a:rPr lang="cs-CZ" dirty="0" smtClean="0">
                <a:latin typeface="Symbol" pitchFamily="18" charset="2"/>
              </a:rPr>
              <a:t>p</a:t>
            </a:r>
            <a:r>
              <a:rPr lang="en-US" dirty="0" smtClean="0"/>
              <a:t>)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r>
              <a:rPr lang="en-US" b="1" dirty="0" smtClean="0"/>
              <a:t>Solid angle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en-US" dirty="0" smtClean="0"/>
              <a:t>steradian</a:t>
            </a:r>
            <a:r>
              <a:rPr lang="cs-CZ" dirty="0" smtClean="0"/>
              <a:t>, </a:t>
            </a:r>
            <a:r>
              <a:rPr lang="en-US" dirty="0" err="1" smtClean="0"/>
              <a:t>sr</a:t>
            </a:r>
            <a:r>
              <a:rPr lang="cs-CZ" dirty="0" smtClean="0"/>
              <a:t>)</a:t>
            </a:r>
            <a:endParaRPr lang="cs-CZ" dirty="0" smtClean="0"/>
          </a:p>
          <a:p>
            <a:pPr lvl="1" eaLnBrk="1" hangingPunct="1"/>
            <a:r>
              <a:rPr lang="en-US" dirty="0" smtClean="0"/>
              <a:t>Surface area on an unit sphere</a:t>
            </a:r>
            <a:endParaRPr lang="cs-CZ" dirty="0" smtClean="0"/>
          </a:p>
          <a:p>
            <a:pPr lvl="1" eaLnBrk="1" hangingPunct="1"/>
            <a:r>
              <a:rPr lang="en-US" dirty="0" smtClean="0"/>
              <a:t>Full sphere has </a:t>
            </a:r>
            <a:r>
              <a:rPr lang="cs-CZ" dirty="0" smtClean="0"/>
              <a:t>4</a:t>
            </a:r>
            <a:r>
              <a:rPr lang="cs-CZ" dirty="0" smtClean="0">
                <a:latin typeface="Symbol" pitchFamily="18" charset="2"/>
              </a:rPr>
              <a:t>p</a:t>
            </a:r>
            <a:r>
              <a:rPr lang="cs-CZ" dirty="0" smtClean="0"/>
              <a:t> </a:t>
            </a:r>
            <a:r>
              <a:rPr lang="en-US" dirty="0" smtClean="0"/>
              <a:t>steradians</a:t>
            </a:r>
            <a:endParaRPr lang="cs-CZ" dirty="0" smtClean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5508625" y="2812256"/>
          <a:ext cx="2984500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13" name="CorelPhotoPaint.Image.11" r:id="rId3" imgW="2984127" imgH="2920635" progId="CorelPhotoPaint.Image.11">
                  <p:embed/>
                </p:oleObj>
              </mc:Choice>
              <mc:Fallback>
                <p:oleObj name="CorelPhotoPaint.Image.11" r:id="rId3" imgW="2984127" imgH="2920635" progId="CorelPhotoPaint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812256"/>
                        <a:ext cx="2984500" cy="292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61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10" descr="da_to_dome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188" y="2636838"/>
            <a:ext cx="3421062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Differential solid angle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“</a:t>
            </a:r>
            <a:r>
              <a:rPr lang="en-US" dirty="0" smtClean="0"/>
              <a:t>Infinitesimally small</a:t>
            </a:r>
            <a:r>
              <a:rPr lang="en-US" dirty="0" smtClean="0"/>
              <a:t>”</a:t>
            </a:r>
            <a:r>
              <a:rPr lang="cs-CZ" dirty="0" smtClean="0"/>
              <a:t> </a:t>
            </a:r>
            <a:r>
              <a:rPr lang="en-US" dirty="0" smtClean="0"/>
              <a:t>solid angle around a given direction</a:t>
            </a:r>
            <a:endParaRPr lang="cs-CZ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By convention, represented as a </a:t>
            </a:r>
            <a:r>
              <a:rPr lang="cs-CZ" dirty="0" smtClean="0"/>
              <a:t>3D </a:t>
            </a:r>
            <a:r>
              <a:rPr lang="en-US" dirty="0" smtClean="0"/>
              <a:t>vector</a:t>
            </a:r>
            <a:endParaRPr lang="cs-CZ" dirty="0" smtClean="0"/>
          </a:p>
          <a:p>
            <a:pPr lvl="1" eaLnBrk="1" hangingPunct="1"/>
            <a:r>
              <a:rPr lang="en-US" dirty="0" smtClean="0"/>
              <a:t>Magnitude … </a:t>
            </a:r>
            <a:r>
              <a:rPr lang="cs-CZ" dirty="0" err="1" smtClean="0"/>
              <a:t>d</a:t>
            </a:r>
            <a:r>
              <a:rPr lang="cs-CZ" dirty="0" err="1" smtClean="0">
                <a:latin typeface="Symbol" pitchFamily="18" charset="2"/>
              </a:rPr>
              <a:t>w</a:t>
            </a:r>
            <a:endParaRPr lang="cs-CZ" dirty="0" smtClean="0">
              <a:latin typeface="Symbol" pitchFamily="18" charset="2"/>
            </a:endParaRPr>
          </a:p>
          <a:p>
            <a:pPr lvl="2" eaLnBrk="1" hangingPunct="1"/>
            <a:r>
              <a:rPr lang="en-US" dirty="0" smtClean="0"/>
              <a:t>Size of a differential area on the unit sphere</a:t>
            </a:r>
            <a:endParaRPr lang="cs-CZ" dirty="0" smtClean="0"/>
          </a:p>
          <a:p>
            <a:pPr lvl="1" eaLnBrk="1" hangingPunct="1"/>
            <a:r>
              <a:rPr lang="en-US" dirty="0" smtClean="0"/>
              <a:t>Direction … </a:t>
            </a:r>
            <a:r>
              <a:rPr lang="cs-CZ" dirty="0" smtClean="0">
                <a:latin typeface="Symbol" pitchFamily="18" charset="2"/>
              </a:rPr>
              <a:t>w</a:t>
            </a:r>
            <a:endParaRPr lang="cs-CZ" dirty="0" smtClean="0"/>
          </a:p>
          <a:p>
            <a:pPr lvl="2" eaLnBrk="1" hangingPunct="1"/>
            <a:r>
              <a:rPr lang="en-US" dirty="0" smtClean="0"/>
              <a:t>Center of the projection of the differential area</a:t>
            </a:r>
            <a:br>
              <a:rPr lang="en-US" dirty="0" smtClean="0"/>
            </a:br>
            <a:r>
              <a:rPr lang="en-US" dirty="0" smtClean="0"/>
              <a:t>on the unit sphere</a:t>
            </a:r>
            <a:endParaRPr lang="cs-CZ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28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10" descr="da_to_dome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3188" y="2636838"/>
            <a:ext cx="3421062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Differential solid angle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(Differential) solid angle subtended by a differential area</a:t>
            </a:r>
            <a:endParaRPr lang="cs-CZ" dirty="0" smtClean="0"/>
          </a:p>
          <a:p>
            <a:pPr eaLnBrk="1" hangingPunct="1"/>
            <a:endParaRPr lang="en-US" dirty="0" smtClean="0"/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138497"/>
              </p:ext>
            </p:extLst>
          </p:nvPr>
        </p:nvGraphicFramePr>
        <p:xfrm>
          <a:off x="3635896" y="2996952"/>
          <a:ext cx="1966913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41" name="Rovnice" r:id="rId4" imgW="901440" imgH="393480" progId="Equation.3">
                  <p:embed/>
                </p:oleObj>
              </mc:Choice>
              <mc:Fallback>
                <p:oleObj name="Rovnice" r:id="rId4" imgW="901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2996952"/>
                        <a:ext cx="1966913" cy="85883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6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solid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928688" y="1651000"/>
            <a:ext cx="7099301" cy="4438650"/>
            <a:chOff x="585" y="1040"/>
            <a:chExt cx="4472" cy="279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585" y="2319"/>
              <a:ext cx="2534" cy="5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124" y="2162"/>
              <a:ext cx="201" cy="325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r</a:t>
              </a:r>
              <a:endParaRPr lang="cs-CZ" sz="2800" b="1">
                <a:latin typeface="Arial CE" charset="-18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756" y="2518"/>
              <a:ext cx="248" cy="36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3200" b="1">
                  <a:latin typeface="Symbol" pitchFamily="18" charset="2"/>
                </a:rPr>
                <a:t>f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556" y="2086"/>
              <a:ext cx="248" cy="36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3200" b="1">
                  <a:latin typeface="Symbol" pitchFamily="18" charset="2"/>
                </a:rPr>
                <a:t>q</a:t>
              </a: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852" y="1908"/>
              <a:ext cx="725" cy="662"/>
            </a:xfrm>
            <a:custGeom>
              <a:avLst/>
              <a:gdLst/>
              <a:ahLst/>
              <a:cxnLst>
                <a:cxn ang="0">
                  <a:pos x="0" y="661"/>
                </a:cxn>
                <a:cxn ang="0">
                  <a:pos x="488" y="0"/>
                </a:cxn>
                <a:cxn ang="0">
                  <a:pos x="724" y="162"/>
                </a:cxn>
                <a:cxn ang="0">
                  <a:pos x="0" y="661"/>
                </a:cxn>
              </a:cxnLst>
              <a:rect l="0" t="0" r="r" b="b"/>
              <a:pathLst>
                <a:path w="725" h="662">
                  <a:moveTo>
                    <a:pt x="0" y="661"/>
                  </a:moveTo>
                  <a:lnTo>
                    <a:pt x="488" y="0"/>
                  </a:lnTo>
                  <a:lnTo>
                    <a:pt x="724" y="162"/>
                  </a:lnTo>
                  <a:lnTo>
                    <a:pt x="0" y="661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 flipV="1">
              <a:off x="1845" y="1040"/>
              <a:ext cx="11" cy="15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585" y="1302"/>
              <a:ext cx="2534" cy="253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1857" y="2569"/>
              <a:ext cx="154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>
              <a:off x="1086" y="2574"/>
              <a:ext cx="770" cy="6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Arc 12"/>
            <p:cNvSpPr>
              <a:spLocks/>
            </p:cNvSpPr>
            <p:nvPr/>
          </p:nvSpPr>
          <p:spPr bwMode="auto">
            <a:xfrm>
              <a:off x="902" y="1718"/>
              <a:ext cx="1901" cy="214"/>
            </a:xfrm>
            <a:custGeom>
              <a:avLst/>
              <a:gdLst>
                <a:gd name="G0" fmla="+- 21600 0 0"/>
                <a:gd name="G1" fmla="+- 3114 0 0"/>
                <a:gd name="G2" fmla="+- 21600 0 0"/>
                <a:gd name="T0" fmla="*/ 43006 w 43200"/>
                <a:gd name="T1" fmla="*/ 223 h 24714"/>
                <a:gd name="T2" fmla="*/ 226 w 43200"/>
                <a:gd name="T3" fmla="*/ 0 h 24714"/>
                <a:gd name="T4" fmla="*/ 21600 w 43200"/>
                <a:gd name="T5" fmla="*/ 3114 h 24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4714" fill="none" extrusionOk="0">
                  <a:moveTo>
                    <a:pt x="43005" y="223"/>
                  </a:moveTo>
                  <a:cubicBezTo>
                    <a:pt x="43135" y="1181"/>
                    <a:pt x="43200" y="2147"/>
                    <a:pt x="43200" y="3114"/>
                  </a:cubicBezTo>
                  <a:cubicBezTo>
                    <a:pt x="43200" y="15043"/>
                    <a:pt x="33529" y="24714"/>
                    <a:pt x="21600" y="24714"/>
                  </a:cubicBezTo>
                  <a:cubicBezTo>
                    <a:pt x="9670" y="24714"/>
                    <a:pt x="0" y="15043"/>
                    <a:pt x="0" y="3114"/>
                  </a:cubicBezTo>
                  <a:cubicBezTo>
                    <a:pt x="-1" y="2071"/>
                    <a:pt x="75" y="1031"/>
                    <a:pt x="225" y="-1"/>
                  </a:cubicBezTo>
                </a:path>
                <a:path w="43200" h="24714" stroke="0" extrusionOk="0">
                  <a:moveTo>
                    <a:pt x="43005" y="223"/>
                  </a:moveTo>
                  <a:cubicBezTo>
                    <a:pt x="43135" y="1181"/>
                    <a:pt x="43200" y="2147"/>
                    <a:pt x="43200" y="3114"/>
                  </a:cubicBezTo>
                  <a:cubicBezTo>
                    <a:pt x="43200" y="15043"/>
                    <a:pt x="33529" y="24714"/>
                    <a:pt x="21600" y="24714"/>
                  </a:cubicBezTo>
                  <a:cubicBezTo>
                    <a:pt x="9670" y="24714"/>
                    <a:pt x="0" y="15043"/>
                    <a:pt x="0" y="3114"/>
                  </a:cubicBezTo>
                  <a:cubicBezTo>
                    <a:pt x="-1" y="2071"/>
                    <a:pt x="75" y="1031"/>
                    <a:pt x="225" y="-1"/>
                  </a:cubicBezTo>
                  <a:lnTo>
                    <a:pt x="21600" y="3114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Arc 13"/>
            <p:cNvSpPr>
              <a:spLocks/>
            </p:cNvSpPr>
            <p:nvPr/>
          </p:nvSpPr>
          <p:spPr bwMode="auto">
            <a:xfrm>
              <a:off x="786" y="1876"/>
              <a:ext cx="2120" cy="239"/>
            </a:xfrm>
            <a:custGeom>
              <a:avLst/>
              <a:gdLst>
                <a:gd name="G0" fmla="+- 21600 0 0"/>
                <a:gd name="G1" fmla="+- 3220 0 0"/>
                <a:gd name="G2" fmla="+- 21600 0 0"/>
                <a:gd name="T0" fmla="*/ 42959 w 43200"/>
                <a:gd name="T1" fmla="*/ 0 h 24820"/>
                <a:gd name="T2" fmla="*/ 132 w 43200"/>
                <a:gd name="T3" fmla="*/ 833 h 24820"/>
                <a:gd name="T4" fmla="*/ 21600 w 43200"/>
                <a:gd name="T5" fmla="*/ 3220 h 24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4820" fill="none" extrusionOk="0">
                  <a:moveTo>
                    <a:pt x="42958" y="0"/>
                  </a:moveTo>
                  <a:cubicBezTo>
                    <a:pt x="43119" y="1065"/>
                    <a:pt x="43200" y="2142"/>
                    <a:pt x="43200" y="3220"/>
                  </a:cubicBezTo>
                  <a:cubicBezTo>
                    <a:pt x="43200" y="15149"/>
                    <a:pt x="33529" y="24820"/>
                    <a:pt x="21600" y="24820"/>
                  </a:cubicBezTo>
                  <a:cubicBezTo>
                    <a:pt x="9670" y="24820"/>
                    <a:pt x="0" y="15149"/>
                    <a:pt x="0" y="3220"/>
                  </a:cubicBezTo>
                  <a:cubicBezTo>
                    <a:pt x="-1" y="2422"/>
                    <a:pt x="44" y="1625"/>
                    <a:pt x="132" y="833"/>
                  </a:cubicBezTo>
                </a:path>
                <a:path w="43200" h="24820" stroke="0" extrusionOk="0">
                  <a:moveTo>
                    <a:pt x="42958" y="0"/>
                  </a:moveTo>
                  <a:cubicBezTo>
                    <a:pt x="43119" y="1065"/>
                    <a:pt x="43200" y="2142"/>
                    <a:pt x="43200" y="3220"/>
                  </a:cubicBezTo>
                  <a:cubicBezTo>
                    <a:pt x="43200" y="15149"/>
                    <a:pt x="33529" y="24820"/>
                    <a:pt x="21600" y="24820"/>
                  </a:cubicBezTo>
                  <a:cubicBezTo>
                    <a:pt x="9670" y="24820"/>
                    <a:pt x="0" y="15149"/>
                    <a:pt x="0" y="3220"/>
                  </a:cubicBezTo>
                  <a:cubicBezTo>
                    <a:pt x="-1" y="2422"/>
                    <a:pt x="44" y="1625"/>
                    <a:pt x="132" y="833"/>
                  </a:cubicBezTo>
                  <a:lnTo>
                    <a:pt x="21600" y="322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Arc 14"/>
            <p:cNvSpPr>
              <a:spLocks/>
            </p:cNvSpPr>
            <p:nvPr/>
          </p:nvSpPr>
          <p:spPr bwMode="auto">
            <a:xfrm rot="16200000">
              <a:off x="877" y="2278"/>
              <a:ext cx="2521" cy="59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43195 w 43195"/>
                <a:gd name="T1" fmla="*/ 476 h 21600"/>
                <a:gd name="T2" fmla="*/ 0 w 43195"/>
                <a:gd name="T3" fmla="*/ 73 h 21600"/>
                <a:gd name="T4" fmla="*/ 21600 w 4319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5" h="21600" fill="none" extrusionOk="0">
                  <a:moveTo>
                    <a:pt x="43194" y="475"/>
                  </a:moveTo>
                  <a:cubicBezTo>
                    <a:pt x="42935" y="12217"/>
                    <a:pt x="33343" y="21599"/>
                    <a:pt x="21600" y="21600"/>
                  </a:cubicBezTo>
                  <a:cubicBezTo>
                    <a:pt x="9699" y="21600"/>
                    <a:pt x="40" y="11973"/>
                    <a:pt x="0" y="72"/>
                  </a:cubicBezTo>
                </a:path>
                <a:path w="43195" h="21600" stroke="0" extrusionOk="0">
                  <a:moveTo>
                    <a:pt x="43194" y="475"/>
                  </a:moveTo>
                  <a:cubicBezTo>
                    <a:pt x="42935" y="12217"/>
                    <a:pt x="33343" y="21599"/>
                    <a:pt x="21600" y="21600"/>
                  </a:cubicBezTo>
                  <a:cubicBezTo>
                    <a:pt x="9699" y="21600"/>
                    <a:pt x="40" y="11973"/>
                    <a:pt x="0" y="72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Arc 15"/>
            <p:cNvSpPr>
              <a:spLocks/>
            </p:cNvSpPr>
            <p:nvPr/>
          </p:nvSpPr>
          <p:spPr bwMode="auto">
            <a:xfrm rot="16200000">
              <a:off x="973" y="2152"/>
              <a:ext cx="2522" cy="843"/>
            </a:xfrm>
            <a:custGeom>
              <a:avLst/>
              <a:gdLst>
                <a:gd name="G0" fmla="+- 21600 0 0"/>
                <a:gd name="G1" fmla="+- 365 0 0"/>
                <a:gd name="G2" fmla="+- 21600 0 0"/>
                <a:gd name="T0" fmla="*/ 43196 w 43196"/>
                <a:gd name="T1" fmla="*/ 756 h 21965"/>
                <a:gd name="T2" fmla="*/ 3 w 43196"/>
                <a:gd name="T3" fmla="*/ 0 h 21965"/>
                <a:gd name="T4" fmla="*/ 21600 w 43196"/>
                <a:gd name="T5" fmla="*/ 365 h 2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6" h="21965" fill="none" extrusionOk="0">
                  <a:moveTo>
                    <a:pt x="43196" y="756"/>
                  </a:moveTo>
                  <a:cubicBezTo>
                    <a:pt x="42983" y="12531"/>
                    <a:pt x="33376" y="21964"/>
                    <a:pt x="21600" y="21965"/>
                  </a:cubicBezTo>
                  <a:cubicBezTo>
                    <a:pt x="9670" y="21965"/>
                    <a:pt x="0" y="12294"/>
                    <a:pt x="0" y="365"/>
                  </a:cubicBezTo>
                  <a:cubicBezTo>
                    <a:pt x="-1" y="243"/>
                    <a:pt x="1" y="121"/>
                    <a:pt x="3" y="0"/>
                  </a:cubicBezTo>
                </a:path>
                <a:path w="43196" h="21965" stroke="0" extrusionOk="0">
                  <a:moveTo>
                    <a:pt x="43196" y="756"/>
                  </a:moveTo>
                  <a:cubicBezTo>
                    <a:pt x="42983" y="12531"/>
                    <a:pt x="33376" y="21964"/>
                    <a:pt x="21600" y="21965"/>
                  </a:cubicBezTo>
                  <a:cubicBezTo>
                    <a:pt x="9670" y="21965"/>
                    <a:pt x="0" y="12294"/>
                    <a:pt x="0" y="365"/>
                  </a:cubicBezTo>
                  <a:cubicBezTo>
                    <a:pt x="-1" y="243"/>
                    <a:pt x="1" y="121"/>
                    <a:pt x="3" y="0"/>
                  </a:cubicBezTo>
                  <a:lnTo>
                    <a:pt x="21600" y="36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 flipV="1">
              <a:off x="843" y="1826"/>
              <a:ext cx="1012" cy="7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857" y="2574"/>
              <a:ext cx="565" cy="2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1857" y="2574"/>
              <a:ext cx="779" cy="1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2340" y="1879"/>
              <a:ext cx="248" cy="210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93" y="19"/>
                </a:cxn>
                <a:cxn ang="0">
                  <a:pos x="175" y="0"/>
                </a:cxn>
                <a:cxn ang="0">
                  <a:pos x="215" y="82"/>
                </a:cxn>
                <a:cxn ang="0">
                  <a:pos x="247" y="184"/>
                </a:cxn>
                <a:cxn ang="0">
                  <a:pos x="154" y="200"/>
                </a:cxn>
                <a:cxn ang="0">
                  <a:pos x="48" y="209"/>
                </a:cxn>
                <a:cxn ang="0">
                  <a:pos x="27" y="108"/>
                </a:cxn>
                <a:cxn ang="0">
                  <a:pos x="0" y="29"/>
                </a:cxn>
              </a:cxnLst>
              <a:rect l="0" t="0" r="r" b="b"/>
              <a:pathLst>
                <a:path w="248" h="210">
                  <a:moveTo>
                    <a:pt x="0" y="29"/>
                  </a:moveTo>
                  <a:lnTo>
                    <a:pt x="93" y="19"/>
                  </a:lnTo>
                  <a:lnTo>
                    <a:pt x="175" y="0"/>
                  </a:lnTo>
                  <a:lnTo>
                    <a:pt x="215" y="82"/>
                  </a:lnTo>
                  <a:lnTo>
                    <a:pt x="247" y="184"/>
                  </a:lnTo>
                  <a:lnTo>
                    <a:pt x="154" y="200"/>
                  </a:lnTo>
                  <a:lnTo>
                    <a:pt x="48" y="209"/>
                  </a:lnTo>
                  <a:lnTo>
                    <a:pt x="27" y="108"/>
                  </a:lnTo>
                  <a:lnTo>
                    <a:pt x="0" y="29"/>
                  </a:lnTo>
                </a:path>
              </a:pathLst>
            </a:custGeom>
            <a:solidFill>
              <a:srgbClr val="FCFEB9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V="1">
              <a:off x="1856" y="2084"/>
              <a:ext cx="524" cy="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880" y="2016"/>
              <a:ext cx="336" cy="38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4" name="Object 2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060" y="2069"/>
            <a:ext cx="1997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861" name="Equation" r:id="rId3" imgW="1269720" imgH="431640" progId="Equation.3">
                    <p:embed/>
                  </p:oleObj>
                </mc:Choice>
                <mc:Fallback>
                  <p:oleObj name="Equation" r:id="rId3" imgW="1269720" imgH="43164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0" y="2069"/>
                          <a:ext cx="1997" cy="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372" y="2854"/>
              <a:ext cx="404" cy="36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3200" b="1">
                  <a:latin typeface="Arial" pitchFamily="34" charset="0"/>
                </a:rPr>
                <a:t>d</a:t>
              </a:r>
              <a:r>
                <a:rPr lang="cs-CZ" sz="3200" b="1">
                  <a:latin typeface="Symbol" pitchFamily="18" charset="2"/>
                </a:rPr>
                <a:t>f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316" y="1702"/>
              <a:ext cx="404" cy="36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3200" b="1">
                  <a:latin typeface="Arial" pitchFamily="34" charset="0"/>
                </a:rPr>
                <a:t>d</a:t>
              </a:r>
              <a:r>
                <a:rPr lang="cs-CZ" sz="3200" b="1">
                  <a:latin typeface="Symbol" pitchFamily="18" charset="2"/>
                </a:rPr>
                <a:t>q</a:t>
              </a:r>
            </a:p>
          </p:txBody>
        </p:sp>
      </p:grp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0400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Radiometry and photometry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3383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200" dirty="0" smtClean="0">
            <a:latin typeface="+mn-lt"/>
          </a:defRPr>
        </a:defPPr>
      </a:lstStyle>
    </a:txDef>
  </a:objectDefaults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4870</TotalTime>
  <Words>1738</Words>
  <Application>Microsoft Office PowerPoint</Application>
  <PresentationFormat>Předvádění na obrazovce (4:3)</PresentationFormat>
  <Paragraphs>367</Paragraphs>
  <Slides>47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5</vt:i4>
      </vt:variant>
      <vt:variant>
        <vt:lpstr>Nadpisy snímků</vt:lpstr>
      </vt:variant>
      <vt:variant>
        <vt:i4>47</vt:i4>
      </vt:variant>
    </vt:vector>
  </HeadingPairs>
  <TitlesOfParts>
    <vt:vector size="53" baseType="lpstr">
      <vt:lpstr>Hrany</vt:lpstr>
      <vt:lpstr>Rovnice</vt:lpstr>
      <vt:lpstr>CorelDRAW</vt:lpstr>
      <vt:lpstr>CorelPhotoPaint.Image.11</vt:lpstr>
      <vt:lpstr>Equation</vt:lpstr>
      <vt:lpstr>Microsoft Equation 2.0</vt:lpstr>
      <vt:lpstr>Computer Graphics III –     Radiometry</vt:lpstr>
      <vt:lpstr>Direction, solid angle, spherical integrals</vt:lpstr>
      <vt:lpstr>Direction in 3D</vt:lpstr>
      <vt:lpstr>Function on a unit sphere</vt:lpstr>
      <vt:lpstr>Solid angle</vt:lpstr>
      <vt:lpstr>Differential solid angle</vt:lpstr>
      <vt:lpstr>Differential solid angle</vt:lpstr>
      <vt:lpstr>Differential solid angle</vt:lpstr>
      <vt:lpstr>Radiometry and photometry</vt:lpstr>
      <vt:lpstr>Radiometry and photometry</vt:lpstr>
      <vt:lpstr>Radiometry and photometry</vt:lpstr>
      <vt:lpstr>Relation between photo- and radiometric quantities</vt:lpstr>
      <vt:lpstr>Relation between photo- and radiometric quantities</vt:lpstr>
      <vt:lpstr>Relation between photo- and radiometric quantities</vt:lpstr>
      <vt:lpstr>Relation between photo- and radiometric quantities</vt:lpstr>
      <vt:lpstr>Radiometric quantities</vt:lpstr>
      <vt:lpstr>Transport theory</vt:lpstr>
      <vt:lpstr>Radiant energy – Q [J]</vt:lpstr>
      <vt:lpstr>Spectral radiant energy – Q [J]</vt:lpstr>
      <vt:lpstr>Radiant flux (power) – Φ [W]</vt:lpstr>
      <vt:lpstr>Irradiance– E [W.m-2]</vt:lpstr>
      <vt:lpstr>Irradiance – E [W.m-2]</vt:lpstr>
      <vt:lpstr>Lambert cosine law</vt:lpstr>
      <vt:lpstr>Lambert cosine law</vt:lpstr>
      <vt:lpstr>Prezentace aplikace PowerPoint</vt:lpstr>
      <vt:lpstr>Prezentace aplikace PowerPoint</vt:lpstr>
      <vt:lpstr>Radiant exitance – B [W.m-2]</vt:lpstr>
      <vt:lpstr>Radiant intensity – I [W.sr-1]</vt:lpstr>
      <vt:lpstr>Point light sources</vt:lpstr>
      <vt:lpstr>Spot Light</vt:lpstr>
      <vt:lpstr>Prezentace aplikace PowerPoint</vt:lpstr>
      <vt:lpstr>Radiance – L [W.m-2.sr-1]</vt:lpstr>
      <vt:lpstr>Radiance – L [W.m-2.sr-1]</vt:lpstr>
      <vt:lpstr>The cosine factor cos q  in the definition of radiance</vt:lpstr>
      <vt:lpstr>Prezentace aplikace PowerPoint</vt:lpstr>
      <vt:lpstr>Prezentace aplikace PowerPoint</vt:lpstr>
      <vt:lpstr>Prezentace aplikace PowerPoint</vt:lpstr>
      <vt:lpstr>Prezentace aplikace PowerPoint</vt:lpstr>
      <vt:lpstr>Calculation of the remaining quantities from radiance</vt:lpstr>
      <vt:lpstr>Area light sources</vt:lpstr>
      <vt:lpstr>Properties of radiance (1)</vt:lpstr>
      <vt:lpstr>Energy conservation along a ray</vt:lpstr>
      <vt:lpstr>Energy conservation along a ray</vt:lpstr>
      <vt:lpstr>Properties of radiance (2)</vt:lpstr>
      <vt:lpstr>Incoming / outgoing radiance</vt:lpstr>
      <vt:lpstr>Radiometric and photometric terminology</vt:lpstr>
      <vt:lpstr>Next lecture</vt:lpstr>
    </vt:vector>
  </TitlesOfParts>
  <Company>CTU Prague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Světlo, radiometrie - Počítačová grafika III (NPGR010)</dc:title>
  <dc:creator>Jaroslav Křivánek</dc:creator>
  <cp:lastModifiedBy>Jaroslav Krivanek</cp:lastModifiedBy>
  <cp:revision>3339</cp:revision>
  <dcterms:created xsi:type="dcterms:W3CDTF">2006-11-17T09:10:54Z</dcterms:created>
  <dcterms:modified xsi:type="dcterms:W3CDTF">2015-10-14T19:40:28Z</dcterms:modified>
</cp:coreProperties>
</file>